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40"/>
  </p:notesMasterIdLst>
  <p:sldIdLst>
    <p:sldId id="259" r:id="rId4"/>
    <p:sldId id="634" r:id="rId5"/>
    <p:sldId id="813" r:id="rId6"/>
    <p:sldId id="823" r:id="rId7"/>
    <p:sldId id="822" r:id="rId8"/>
    <p:sldId id="824" r:id="rId9"/>
    <p:sldId id="825" r:id="rId10"/>
    <p:sldId id="826" r:id="rId11"/>
    <p:sldId id="830" r:id="rId12"/>
    <p:sldId id="829" r:id="rId13"/>
    <p:sldId id="828" r:id="rId14"/>
    <p:sldId id="831" r:id="rId15"/>
    <p:sldId id="832" r:id="rId16"/>
    <p:sldId id="833" r:id="rId17"/>
    <p:sldId id="834" r:id="rId18"/>
    <p:sldId id="835" r:id="rId19"/>
    <p:sldId id="836" r:id="rId20"/>
    <p:sldId id="837" r:id="rId21"/>
    <p:sldId id="838" r:id="rId22"/>
    <p:sldId id="839" r:id="rId23"/>
    <p:sldId id="840" r:id="rId24"/>
    <p:sldId id="842" r:id="rId25"/>
    <p:sldId id="843" r:id="rId26"/>
    <p:sldId id="844" r:id="rId27"/>
    <p:sldId id="845" r:id="rId28"/>
    <p:sldId id="846" r:id="rId29"/>
    <p:sldId id="847" r:id="rId30"/>
    <p:sldId id="848" r:id="rId31"/>
    <p:sldId id="841" r:id="rId32"/>
    <p:sldId id="851" r:id="rId33"/>
    <p:sldId id="849" r:id="rId34"/>
    <p:sldId id="850" r:id="rId35"/>
    <p:sldId id="852" r:id="rId36"/>
    <p:sldId id="853" r:id="rId37"/>
    <p:sldId id="855" r:id="rId38"/>
    <p:sldId id="856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7440" autoAdjust="0"/>
  </p:normalViewPr>
  <p:slideViewPr>
    <p:cSldViewPr>
      <p:cViewPr varScale="1">
        <p:scale>
          <a:sx n="111" d="100"/>
          <a:sy n="111" d="100"/>
        </p:scale>
        <p:origin x="13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15.02.2023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844824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Система управления охраной труда в образовательной организации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600400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Базовые процедуры: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специальная оценка условий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оценка профессиональных рисков.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Результаты базовых процедур используются в остальных процедурах.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864009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Специальная оценка условий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Федеральный закон от 28.12.2013 № 426-ФЗ «О специальной оценке условий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проведения специальной оценки условий труда в образовательной организации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42AB82-86BE-CC5A-9EB8-BC50185D7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19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Оценка профессиональных рисков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60851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218. Профессиональные риски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28.12.2021 № 926 «Об утверждении Рекомендаций по выбору методов оценки уровней профессиональных рисков и по снижению уровней таких рисков»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31.01.2022 № 36 «Об утверждении Рекомендаций по классификации, обнаружению, распознаванию и описанию опасностей»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проведения оценки профессиональных рисков в образовательной организации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75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допуска работника: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Проведение психиатрических освидетельствований;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Проведение медицинских осмотров;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работника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437273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Психиатрическое освидетельствование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24847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20.05.2022 № 342н «Об утверждении порядка прохождения обязательного психиатрического освидетельствования работниками, осуществляющими отдельные виды деятельности, его периодичности, а также видов деятельности, при осуществлении которых проводится психиатрическое освидетельствование»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прохождения работниками образовательной организации психиатрического освидетельствования</a:t>
            </a: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00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Медицинские осмотры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28.01.2021 № 29н «Об утверждении Порядка проведения обязательных предварительных и периодических медицинских осмотров работников, …, перечня медицинских противопоказаний к осуществлению работ с вредными и (или) опасными производственными факторами, а также работам, при выполнении которых проводятся обязательные предварительные и периодические медицинские осмотры»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Локальный нормативный акт: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прохождения работниками образовательной организации медицинских осмотров</a:t>
            </a: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01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Постановление Правительства РФ от 24.12.2021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№ 2464 «О порядке обучения по охране труда и проверки знания требований охраны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инструктажи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стажировки на рабочем месте;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по оказанию первой помощи пострадавшим;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по использованию (применению) средств индивидуальной защиты;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обучение безопасным методам и приемам выполнения работ.</a:t>
            </a:r>
          </a:p>
        </p:txBody>
      </p:sp>
      <p:pic>
        <p:nvPicPr>
          <p:cNvPr id="4" name="Рисунок 3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75544F91-D0AC-2835-E5D3-80D9EF9C2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75992" cy="2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8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Инструктажи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508518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инструктажей по охране труда (с указанием формы и метода проведения инструктажа и формы проведения проверки знания требований охраны труда работников при инструктаже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вводного инструктажа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профессий и должностей работников, освобожденных от прохождения первичного инструктажа по охране труда (при решении работодателя об освобождении работников от инструктажа).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вводного инструктажа по охране труда для работников, освобожденных от прохождения первичного инструктажа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инструктажей по охране труда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Журналы (или иная форма) регистрации прохождения инструктажей по охране труда.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10114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Стажировки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порядке организации, проведении и регистрации результатов стажировок по охране труда на рабочем месте.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профессий и должностей работников, которым необходимо пройти стажировку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стажировки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стажировок по охране труда.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Журнал (или иная форма) регистрации прохождения стажировки по охране труда.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1127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C06A5F9A-E9E5-20B4-DE7C-E99221B4F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оказанию первой помощи пострадавшим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904656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по оказанию первой помощи пострадавшим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по оказанию первой помощи пострадавшим (с разбивкой на обучающихся внутри организации и в сторонней организации).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 обучения по оказанию первой помощи пострадавшим (или раздел в программе обучения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по оказанию первой помощи пострадавшим.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по оказанию первой помощи пострадавшим (если создается отдельная комиссия).</a:t>
            </a:r>
          </a:p>
        </p:txBody>
      </p:sp>
    </p:spTree>
    <p:extLst>
      <p:ext uri="{BB962C8B-B14F-4D97-AF65-F5344CB8AC3E}">
        <p14:creationId xmlns:p14="http://schemas.microsoft.com/office/powerpoint/2010/main" val="405434165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Правовая основа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79513" y="2753557"/>
            <a:ext cx="8784976" cy="182757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«Трудовой кодекс Российской Федерации» от 30.12.2001 № 197-ФЗ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776н «Об утверждении Примерного положения о системе управления охраной труда»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по использованию (применению) средств индивидуальной защиты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568952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по использованию (применению) средств индивидуальной защиты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средств индивидуальной защиты, применение которых требует от работников практических навыков.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Программа(ы) обучения по использованию (применению) средств индивидуальной защиты (или раздел в программе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по использованию (применению) средств индивидуальной защиты (с разбивкой на обучающихся внутри организации и в сторонней организации).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по использованию (применению) средств индивидуальной защиты.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по вопросам использования (применения) средств индивидуальной защиты если создается отдельная комиссия.</a:t>
            </a:r>
          </a:p>
        </p:txBody>
      </p:sp>
    </p:spTree>
    <p:extLst>
      <p:ext uri="{BB962C8B-B14F-4D97-AF65-F5344CB8AC3E}">
        <p14:creationId xmlns:p14="http://schemas.microsoft.com/office/powerpoint/2010/main" val="201019291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безопасным методам и приемам выполнения работ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496944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об организации и проведении обучения безопасным методам и приемам выполнения работ (или раздел в положении по обучению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которым необходимо пройти обучение безопасным методам и приемам выполнения работ (с указанием места проведения обучения и программ обучения).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программ обучения безопасным методам и приемам выполнения работ (или раздел в программе обучения по охране труда).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назначении лиц, ответственных за проведение обучения безопасным методам и приемам выполнения работ.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об утверждении перечня профессий и должностей работников, ответственных за организацию работ повышенной опасности.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о создании комиссии по проверке знаний безопасных методов и приемов выполнения работ (или единой комиссии по проверке знаний по охране труда).</a:t>
            </a:r>
          </a:p>
        </p:txBody>
      </p:sp>
    </p:spTree>
    <p:extLst>
      <p:ext uri="{BB962C8B-B14F-4D97-AF65-F5344CB8AC3E}">
        <p14:creationId xmlns:p14="http://schemas.microsoft.com/office/powerpoint/2010/main" val="285164173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768752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Обеспечительные процедуры: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средствами индивидуальной защиты;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работников смывающими и обезвреживающими средствами;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Деятельность совместной комиссии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Информирование работника об условиях труда на рабочем месте;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безопасности работников подрядных организаций;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и утверждение инструкций по охране труда;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Санитарно-бытовое обслуживание и медицинское обеспечение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Социальное страхование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Режим труда и отдыха;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Административно-общественный (трехступенчатый) контроль;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Другие процедуры с учетом специфики деятельности организации.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79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работников средствами индивидуальной защиты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Минздравсоцразвития России от 01.06.2009 № 290н «Об утверждении Межотраслевых правил обеспечения работников специальной одеждой, специальной обувью и другими средствами индивидуальной защиты»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бесплатной выдачи работникам средств индивидуальной защиты.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работников средствами индивидуальной защиты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70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работников смывающими и обезвреживающими средствами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Минздравсоцразвития России от 17.12.2010 № 1122н «Об утверждении типовых норм бесплатной выдачи работникам смывающих и (или) обезвреживающих средств и стандарта безопасности труда "Обеспечение работников смывающими и (или) обезвреживающими средствами»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бесплатной выдачи работникам смывающих и (или) обезвреживающих средств.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работников смывающими и (или) обезвреживающими средствами.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144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Совместная комиссия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3924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224. Комитеты (комиссии) по охране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22.09.2021 № 650н «Об утверждении примерного положения о комитете (комиссии) по охране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совместной комиссии по охране труда.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728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Информирование работника об условиях труда на рабочем месте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773н «Об утверждении форм (способов) информирования работников об их трудовых правах, включая право на безопасные условия и охрану труда, и примерного перечня информационных материалов в целях информирования работников об их трудовых правах, включая право на безопасные условия и охрану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17.12.2021 № 894 «Об утверждении рекомендаций по размещению работодателем информационных материалов в целях информирования работников об их трудовых правах, включая право на безопасные условия и охрану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информирования работника об условиях труда на рабочем месте.</a:t>
            </a:r>
          </a:p>
        </p:txBody>
      </p:sp>
    </p:spTree>
    <p:extLst>
      <p:ext uri="{BB962C8B-B14F-4D97-AF65-F5344CB8AC3E}">
        <p14:creationId xmlns:p14="http://schemas.microsoft.com/office/powerpoint/2010/main" val="25857810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Обеспечение безопасности работников подрядных организаций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22.09.2021 № 656н «Об утверждении примерного перечня мероприятий по предотвращению случаев повреждения здоровья работников (при производстве работ (оказании услуг) на территории, находящейся под контролем другого работодателя (иного лица)»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обеспечения безопасности работников подрядных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7676111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Инструкции по охране труда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772н «Об утверждении основных требований к порядку разработки и содержанию правил и инструкций по охране труда, разрабатываемых работодателем»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разработки и принятия инструкций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Инструкции по охране труда по должностям и по видам выполняемых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3078522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552728" cy="5040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Процедуры реагирования: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Оказание первой помощи пострадавшим.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Учет микроповреждений.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Расследование несчастных случаев.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379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Работодатель обязан обеспечить: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создание и функционирование системы управления охраной труда;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64830-2BA4-2C03-1272-B5ADCD12B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77668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Оказание первой помощи пострадавшим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Минздрава России от 15.12.2020 № 1331н «Об утверждении требований к комплектации медицинскими изделиями аптечки для оказания первой помощи работникам»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комплектации медицинскими изделиями аптечки для оказания первой помощи работникам.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Инструкция по использованию аптечки для оказания первой помощи работникам.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7AAFA8-9B24-B2A6-761B-E324BFB86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78308"/>
            <a:ext cx="2771800" cy="241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50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Учет микроповреждений</a:t>
            </a:r>
          </a:p>
        </p:txBody>
      </p:sp>
      <p:pic>
        <p:nvPicPr>
          <p:cNvPr id="3" name="Рисунок 2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226. Микроповреждения (микротравмы)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15.09.2021 № 632н «Об утверждении рекомендаций по учету микроповреждений (микротравм) работников»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учета и рассмотрения обстоятельств микроповреждений (микротравм)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val="2683454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Расследование несчастных случаев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5D7726-CE94-9FFA-3799-005AFB3DD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450" y="1772816"/>
            <a:ext cx="2923920" cy="1584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6048672" cy="48245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227. Несчастные случаи, подлежащие расследованию и учету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20.04.2022 № 223н «Об утверждении Положения об особенностях расследования несчастных случаев на производстве в отдельных отраслях и организациях, форм документов, соответствующих классификаторов, необходимых для расследования несчастных случаев на производстве»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Локальные нормативные акты: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расследования несчастных случаев с работниками.</a:t>
            </a:r>
          </a:p>
        </p:txBody>
      </p:sp>
    </p:spTree>
    <p:extLst>
      <p:ext uri="{BB962C8B-B14F-4D97-AF65-F5344CB8AC3E}">
        <p14:creationId xmlns:p14="http://schemas.microsoft.com/office/powerpoint/2010/main" val="3478123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Система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Комплекс взаимосвязанных и взаимодействующих между собой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обязательных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локальных нормативных актов по охране труда в организации.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Положение о системе управления охраной труда: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Описывает взаимосвязи между локальными нормативными актами по охране труда.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 descr="Изображение выглядит как игрушка">
            <a:extLst>
              <a:ext uri="{FF2B5EF4-FFF2-40B4-BE49-F238E27FC236}">
                <a16:creationId xmlns:a16="http://schemas.microsoft.com/office/drawing/2014/main" id="{CADF4C96-3A71-4158-82C5-509EE8B0D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1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Планирование мероприятий по охране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776н «Об утверждении Примерного положения о системе управления охраной труда»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29. Планирование направлено на определение необходимого перечня мероприятий по охране труда, проводимых в рамках функционирования процессов (процедур) СУОТ.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30. В Плане мероприятий по охране труда организации рекомендуется указывать следующие примерные сведения: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а) наименование мероприятий;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б) ожидаемый результат по каждому мероприятию;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в) сроки реализации по каждому мероприятию;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г) ответственные лица за реализацию мероприятий;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д) выделяемые ресурсы и источники финансирования мероприятий.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A2FEE4-86AC-BF98-5A9E-2E5200444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Наиболее часто встречающиеся нарушения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8496944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 функционирует система управления охраной труда.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Нарушения порядка обучения о охране труда.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Нарушение порядка обеспечения работников средствами индивидуальной защиты и смывающими и обезвреживающими средствами.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 проведена оценка профессиональных рисков или проведена формально.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4AD596-A0D6-CC60-72A4-879EE33FE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600400"/>
            <a:ext cx="569676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07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624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66004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Что такое СИСТЕМА?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Система (др.-греч. </a:t>
            </a:r>
            <a:r>
              <a:rPr lang="ru-RU" sz="2000" b="1" dirty="0" err="1">
                <a:solidFill>
                  <a:srgbClr val="2646D0"/>
                </a:solidFill>
                <a:latin typeface="Arial Narrow" panose="020B0606020202030204" pitchFamily="34" charset="0"/>
              </a:rPr>
              <a:t>σύστημ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α «целое, составленное из частей; соединение») —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множество элементов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находящихся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отношениях и связях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друг с другом, которое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образует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определённую целостность,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единство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784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217. Система управления охраной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Система управления охраной труда -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комплекс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взаимосвязанных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взаимодействующих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между собой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элементов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устанавливающих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политику и цели в области охраны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труда у конкретного работодателя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 достижению этих целей.</a:t>
            </a:r>
          </a:p>
        </p:txBody>
      </p:sp>
      <p:pic>
        <p:nvPicPr>
          <p:cNvPr id="4" name="Рисунок 3" descr="Изображение выглядит как игрушка">
            <a:extLst>
              <a:ext uri="{FF2B5EF4-FFF2-40B4-BE49-F238E27FC236}">
                <a16:creationId xmlns:a16="http://schemas.microsoft.com/office/drawing/2014/main" id="{CADF4C96-3A71-4158-82C5-509EE8B0D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3631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776н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1044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9. Политика (стратегия) в области охраны труда является: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локальным актом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разделом локального акта работодателя,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котором излагаются цели и мероприятия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направленные на сохранение жизни и здоровья работников;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публичной декларацией работодателя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 намерении и гарантированном выполнении им государственных нормативных требований охраны труда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добровольно принятых на себя обязательств с учетом мнения выборного органа первичной профсоюзной организации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иного уполномоченного работниками органа.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64830-2BA4-2C03-1272-B5ADCD12B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3084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217. Система управления охраной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Система управления охраной труда -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комплекс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взаимосвязанных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взаимодействующих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между собой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элементов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устанавливающих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политику и цели в области охраны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труда у конкретного работодателя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и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</a:t>
            </a:r>
            <a:r>
              <a:rPr lang="ru-RU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по достижению этих целей.</a:t>
            </a:r>
          </a:p>
        </p:txBody>
      </p:sp>
      <p:pic>
        <p:nvPicPr>
          <p:cNvPr id="2" name="Рисунок 1" descr="Изображение выглядит как игрушка">
            <a:extLst>
              <a:ext uri="{FF2B5EF4-FFF2-40B4-BE49-F238E27FC236}">
                <a16:creationId xmlns:a16="http://schemas.microsoft.com/office/drawing/2014/main" id="{D1BE119A-0E2D-776B-9224-C1BA23CF3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85861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Что такое ПРОЦЕДУРА?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Процедура – официально установленная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последовательность действий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для осуществления или выполнения чего-либо.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Синоним –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Порядок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974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Процедуры системы управления охраной труда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Работодатель обязан обеспечить: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27 пунктов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8304969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13693</TotalTime>
  <Words>2038</Words>
  <Application>Microsoft Office PowerPoint</Application>
  <PresentationFormat>Экран (4:3)</PresentationFormat>
  <Paragraphs>213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Правовая основа</vt:lpstr>
      <vt:lpstr>Трудовой кодекс Российской Федерации</vt:lpstr>
      <vt:lpstr>Что такое СИСТЕМА?</vt:lpstr>
      <vt:lpstr>Трудовой кодекс Российской Федерации</vt:lpstr>
      <vt:lpstr>Приказ Минтруда России от 29.10.2021 № 776н</vt:lpstr>
      <vt:lpstr>Трудовой кодекс Российской Федерации</vt:lpstr>
      <vt:lpstr>Что такое ПРОЦЕДУРА?</vt:lpstr>
      <vt:lpstr>Процедуры системы управления охраной труда</vt:lpstr>
      <vt:lpstr>Процедуры системы управления охраной труда</vt:lpstr>
      <vt:lpstr>Специальная оценка условий труда</vt:lpstr>
      <vt:lpstr>Оценка профессиональных рисков</vt:lpstr>
      <vt:lpstr>Процедуры системы управления охраной труда</vt:lpstr>
      <vt:lpstr>Психиатрическое освидетельствование</vt:lpstr>
      <vt:lpstr>Медицинские осмотры</vt:lpstr>
      <vt:lpstr>Обучение по охране труда</vt:lpstr>
      <vt:lpstr>Инструктажи по охране труда</vt:lpstr>
      <vt:lpstr>Стажировки по охране труда</vt:lpstr>
      <vt:lpstr>Обучение по оказанию первой помощи пострадавшим</vt:lpstr>
      <vt:lpstr>Обучение по использованию (применению) средств индивидуальной защиты</vt:lpstr>
      <vt:lpstr>Обучение безопасным методам и приемам выполнения работ</vt:lpstr>
      <vt:lpstr>Процедуры системы управления охраной труда</vt:lpstr>
      <vt:lpstr>Обеспечение работников средствами индивидуальной защиты</vt:lpstr>
      <vt:lpstr>Обеспечение работников смывающими и обезвреживающими средствами</vt:lpstr>
      <vt:lpstr>Совместная комиссия по охране труда</vt:lpstr>
      <vt:lpstr>Информирование работника об условиях труда на рабочем месте</vt:lpstr>
      <vt:lpstr>Обеспечение безопасности работников подрядных организаций</vt:lpstr>
      <vt:lpstr>Инструкции по охране труда</vt:lpstr>
      <vt:lpstr>Процедуры системы управления охраной труда</vt:lpstr>
      <vt:lpstr>Оказание первой помощи пострадавшим</vt:lpstr>
      <vt:lpstr>Учет микроповреждений</vt:lpstr>
      <vt:lpstr>Расследование несчастных случаев</vt:lpstr>
      <vt:lpstr>Система управления охраной труда</vt:lpstr>
      <vt:lpstr>Планирование мероприятий по охране труда</vt:lpstr>
      <vt:lpstr>Наиболее часто встречающиеся нарушения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983</cp:revision>
  <dcterms:created xsi:type="dcterms:W3CDTF">2012-07-09T18:19:04Z</dcterms:created>
  <dcterms:modified xsi:type="dcterms:W3CDTF">2023-02-15T04:37:06Z</dcterms:modified>
</cp:coreProperties>
</file>