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1" r:id="rId2"/>
  </p:sldMasterIdLst>
  <p:notesMasterIdLst>
    <p:notesMasterId r:id="rId36"/>
  </p:notesMasterIdLst>
  <p:sldIdLst>
    <p:sldId id="568" r:id="rId3"/>
    <p:sldId id="625" r:id="rId4"/>
    <p:sldId id="634" r:id="rId5"/>
    <p:sldId id="638" r:id="rId6"/>
    <p:sldId id="626" r:id="rId7"/>
    <p:sldId id="628" r:id="rId8"/>
    <p:sldId id="629" r:id="rId9"/>
    <p:sldId id="631" r:id="rId10"/>
    <p:sldId id="650" r:id="rId11"/>
    <p:sldId id="651" r:id="rId12"/>
    <p:sldId id="600" r:id="rId13"/>
    <p:sldId id="604" r:id="rId14"/>
    <p:sldId id="632" r:id="rId15"/>
    <p:sldId id="633" r:id="rId16"/>
    <p:sldId id="614" r:id="rId17"/>
    <p:sldId id="641" r:id="rId18"/>
    <p:sldId id="635" r:id="rId19"/>
    <p:sldId id="636" r:id="rId20"/>
    <p:sldId id="640" r:id="rId21"/>
    <p:sldId id="652" r:id="rId22"/>
    <p:sldId id="653" r:id="rId23"/>
    <p:sldId id="645" r:id="rId24"/>
    <p:sldId id="642" r:id="rId25"/>
    <p:sldId id="595" r:id="rId26"/>
    <p:sldId id="644" r:id="rId27"/>
    <p:sldId id="630" r:id="rId28"/>
    <p:sldId id="612" r:id="rId29"/>
    <p:sldId id="607" r:id="rId30"/>
    <p:sldId id="608" r:id="rId31"/>
    <p:sldId id="616" r:id="rId32"/>
    <p:sldId id="617" r:id="rId33"/>
    <p:sldId id="624" r:id="rId34"/>
    <p:sldId id="403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36A8"/>
    <a:srgbClr val="FFFFCC"/>
    <a:srgbClr val="FF0000"/>
    <a:srgbClr val="009900"/>
    <a:srgbClr val="2646D0"/>
    <a:srgbClr val="9933FF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053" autoAdjust="0"/>
  </p:normalViewPr>
  <p:slideViewPr>
    <p:cSldViewPr>
      <p:cViewPr varScale="1">
        <p:scale>
          <a:sx n="107" d="100"/>
          <a:sy n="107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45E4B6-A7A4-4569-A661-F075A7D205C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6376161-FF8B-4650-AE16-36B60F56D198}">
      <dgm:prSet phldrT="[Текст]"/>
      <dgm:spPr>
        <a:solidFill>
          <a:schemeClr val="accent5"/>
        </a:solidFill>
        <a:ln w="25400">
          <a:solidFill>
            <a:srgbClr val="3636A8"/>
          </a:solidFill>
        </a:ln>
      </dgm:spPr>
      <dgm:t>
        <a:bodyPr/>
        <a:lstStyle/>
        <a:p>
          <a:r>
            <a:rPr lang="ru-RU" dirty="0">
              <a:solidFill>
                <a:srgbClr val="3636A8"/>
              </a:solidFill>
              <a:latin typeface="Arial Narrow" panose="020B0606020202030204" pitchFamily="34" charset="0"/>
            </a:rPr>
            <a:t>деятельность ученических сообществ (клубы</a:t>
          </a:r>
          <a:r>
            <a:rPr lang="ru-RU" dirty="0">
              <a:solidFill>
                <a:sysClr val="windowText" lastClr="000000"/>
              </a:solidFill>
            </a:rPr>
            <a:t>)</a:t>
          </a:r>
        </a:p>
      </dgm:t>
    </dgm:pt>
    <dgm:pt modelId="{C3C905A8-29AC-4640-B547-71F37EE2901A}" type="parTrans" cxnId="{DA01F866-27BA-4154-B07E-D384DDB38C8D}">
      <dgm:prSet/>
      <dgm:spPr/>
      <dgm:t>
        <a:bodyPr/>
        <a:lstStyle/>
        <a:p>
          <a:endParaRPr lang="ru-RU"/>
        </a:p>
      </dgm:t>
    </dgm:pt>
    <dgm:pt modelId="{07B8F079-F693-4F07-AC44-B94B490F28B5}" type="sibTrans" cxnId="{DA01F866-27BA-4154-B07E-D384DDB38C8D}">
      <dgm:prSet/>
      <dgm:spPr/>
      <dgm:t>
        <a:bodyPr/>
        <a:lstStyle/>
        <a:p>
          <a:endParaRPr lang="ru-RU"/>
        </a:p>
      </dgm:t>
    </dgm:pt>
    <dgm:pt modelId="{EA8E10E6-9252-4185-9F11-6475279A3BCD}">
      <dgm:prSet phldrT="[Текст]"/>
      <dgm:spPr>
        <a:solidFill>
          <a:schemeClr val="accent5"/>
        </a:solidFill>
        <a:ln w="25400">
          <a:solidFill>
            <a:srgbClr val="3636A8"/>
          </a:solidFill>
        </a:ln>
      </dgm:spPr>
      <dgm:t>
        <a:bodyPr/>
        <a:lstStyle/>
        <a:p>
          <a:r>
            <a:rPr lang="ru-RU" dirty="0">
              <a:solidFill>
                <a:srgbClr val="3636A8"/>
              </a:solidFill>
              <a:latin typeface="Arial Narrow" panose="020B0606020202030204" pitchFamily="34" charset="0"/>
            </a:rPr>
            <a:t>курсы внеурочной деятельности</a:t>
          </a:r>
        </a:p>
      </dgm:t>
    </dgm:pt>
    <dgm:pt modelId="{990B0352-28A7-4D4D-BDEB-98E6F58B1686}" type="parTrans" cxnId="{6196D7A3-F0D9-417C-B307-BE50E848EEED}">
      <dgm:prSet/>
      <dgm:spPr/>
      <dgm:t>
        <a:bodyPr/>
        <a:lstStyle/>
        <a:p>
          <a:endParaRPr lang="ru-RU"/>
        </a:p>
      </dgm:t>
    </dgm:pt>
    <dgm:pt modelId="{CAC1D770-ECBD-4D94-8498-D19E77921EB1}" type="sibTrans" cxnId="{6196D7A3-F0D9-417C-B307-BE50E848EEED}">
      <dgm:prSet/>
      <dgm:spPr/>
      <dgm:t>
        <a:bodyPr/>
        <a:lstStyle/>
        <a:p>
          <a:endParaRPr lang="ru-RU"/>
        </a:p>
      </dgm:t>
    </dgm:pt>
    <dgm:pt modelId="{F6B12EF0-80CF-4DB2-A972-E7C40E68EBDE}">
      <dgm:prSet phldrT="[Текст]"/>
      <dgm:spPr>
        <a:solidFill>
          <a:schemeClr val="accent5"/>
        </a:solidFill>
        <a:ln w="25400">
          <a:solidFill>
            <a:schemeClr val="accent2"/>
          </a:solidFill>
        </a:ln>
      </dgm:spPr>
      <dgm:t>
        <a:bodyPr/>
        <a:lstStyle/>
        <a:p>
          <a:r>
            <a:rPr lang="ru-RU" dirty="0">
              <a:solidFill>
                <a:srgbClr val="3636A8"/>
              </a:solidFill>
              <a:latin typeface="Arial Narrow" panose="020B0606020202030204" pitchFamily="34" charset="0"/>
            </a:rPr>
            <a:t>воспитательные мероприятия</a:t>
          </a:r>
        </a:p>
      </dgm:t>
    </dgm:pt>
    <dgm:pt modelId="{25DBDA06-9E7D-491A-B85E-4EA1FE470698}" type="parTrans" cxnId="{ACF11A21-1686-495D-9FCF-C3E03CA832CA}">
      <dgm:prSet/>
      <dgm:spPr/>
      <dgm:t>
        <a:bodyPr/>
        <a:lstStyle/>
        <a:p>
          <a:endParaRPr lang="ru-RU"/>
        </a:p>
      </dgm:t>
    </dgm:pt>
    <dgm:pt modelId="{B4FC97F7-EB5F-424F-BDF2-17A725BAC206}" type="sibTrans" cxnId="{ACF11A21-1686-495D-9FCF-C3E03CA832CA}">
      <dgm:prSet/>
      <dgm:spPr/>
      <dgm:t>
        <a:bodyPr/>
        <a:lstStyle/>
        <a:p>
          <a:endParaRPr lang="ru-RU"/>
        </a:p>
      </dgm:t>
    </dgm:pt>
    <dgm:pt modelId="{F83DF801-54BA-4EE9-951E-C3CFFD4141E2}">
      <dgm:prSet phldrT="[Текст]" custT="1"/>
      <dgm:spPr>
        <a:solidFill>
          <a:schemeClr val="accent1"/>
        </a:solidFill>
        <a:ln w="22225">
          <a:solidFill>
            <a:schemeClr val="accent6"/>
          </a:solidFill>
        </a:ln>
      </dgm:spPr>
      <dgm:t>
        <a:bodyPr/>
        <a:lstStyle/>
        <a:p>
          <a:r>
            <a:rPr lang="ru-RU" sz="2400" b="1" dirty="0">
              <a:solidFill>
                <a:srgbClr val="3636A8"/>
              </a:solidFill>
              <a:latin typeface="Arial Narrow" panose="020B0606020202030204" pitchFamily="34" charset="0"/>
            </a:rPr>
            <a:t>внеурочная деятельность</a:t>
          </a:r>
        </a:p>
      </dgm:t>
    </dgm:pt>
    <dgm:pt modelId="{19AC0B85-965D-4E09-A3B5-75EF7C7D4CE1}" type="sibTrans" cxnId="{307F255C-6742-4B0E-90F3-CA72243FFC6F}">
      <dgm:prSet/>
      <dgm:spPr/>
      <dgm:t>
        <a:bodyPr/>
        <a:lstStyle/>
        <a:p>
          <a:endParaRPr lang="ru-RU"/>
        </a:p>
      </dgm:t>
    </dgm:pt>
    <dgm:pt modelId="{1435D1E4-8399-4D24-948E-7F9D97F2A39E}" type="parTrans" cxnId="{307F255C-6742-4B0E-90F3-CA72243FFC6F}">
      <dgm:prSet/>
      <dgm:spPr/>
      <dgm:t>
        <a:bodyPr/>
        <a:lstStyle/>
        <a:p>
          <a:endParaRPr lang="ru-RU"/>
        </a:p>
      </dgm:t>
    </dgm:pt>
    <dgm:pt modelId="{CB00B231-A6ED-4D14-B971-B240E03156F5}" type="pres">
      <dgm:prSet presAssocID="{EF45E4B6-A7A4-4569-A661-F075A7D205C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D821267-2818-4674-8D03-F569728552D1}" type="pres">
      <dgm:prSet presAssocID="{F83DF801-54BA-4EE9-951E-C3CFFD4141E2}" presName="hierRoot1" presStyleCnt="0">
        <dgm:presLayoutVars>
          <dgm:hierBranch val="init"/>
        </dgm:presLayoutVars>
      </dgm:prSet>
      <dgm:spPr/>
    </dgm:pt>
    <dgm:pt modelId="{0F433EB7-960D-470C-A83A-C325A07B50C9}" type="pres">
      <dgm:prSet presAssocID="{F83DF801-54BA-4EE9-951E-C3CFFD4141E2}" presName="rootComposite1" presStyleCnt="0"/>
      <dgm:spPr/>
    </dgm:pt>
    <dgm:pt modelId="{FFE46AC8-2E62-4B3A-BBB3-DB00C6BF0956}" type="pres">
      <dgm:prSet presAssocID="{F83DF801-54BA-4EE9-951E-C3CFFD4141E2}" presName="rootText1" presStyleLbl="node0" presStyleIdx="0" presStyleCnt="1" custScaleX="391493" custLinFactNeighborX="-455" custLinFactNeighborY="8251">
        <dgm:presLayoutVars>
          <dgm:chPref val="3"/>
        </dgm:presLayoutVars>
      </dgm:prSet>
      <dgm:spPr/>
    </dgm:pt>
    <dgm:pt modelId="{777E5347-508E-4243-BFF3-BE72588E0F24}" type="pres">
      <dgm:prSet presAssocID="{F83DF801-54BA-4EE9-951E-C3CFFD4141E2}" presName="rootConnector1" presStyleLbl="node1" presStyleIdx="0" presStyleCnt="0"/>
      <dgm:spPr/>
    </dgm:pt>
    <dgm:pt modelId="{C793D778-5CA3-4C97-BB3E-7C62B91F1FE6}" type="pres">
      <dgm:prSet presAssocID="{F83DF801-54BA-4EE9-951E-C3CFFD4141E2}" presName="hierChild2" presStyleCnt="0"/>
      <dgm:spPr/>
    </dgm:pt>
    <dgm:pt modelId="{361CFB61-09C0-4776-BD7C-633723E327ED}" type="pres">
      <dgm:prSet presAssocID="{C3C905A8-29AC-4640-B547-71F37EE2901A}" presName="Name37" presStyleLbl="parChTrans1D2" presStyleIdx="0" presStyleCnt="3"/>
      <dgm:spPr/>
    </dgm:pt>
    <dgm:pt modelId="{9D98312B-5547-4D4B-8302-166F5E95F467}" type="pres">
      <dgm:prSet presAssocID="{06376161-FF8B-4650-AE16-36B60F56D198}" presName="hierRoot2" presStyleCnt="0">
        <dgm:presLayoutVars>
          <dgm:hierBranch val="init"/>
        </dgm:presLayoutVars>
      </dgm:prSet>
      <dgm:spPr/>
    </dgm:pt>
    <dgm:pt modelId="{3510BDA6-72CB-42E1-B81D-0CA11CAFCE50}" type="pres">
      <dgm:prSet presAssocID="{06376161-FF8B-4650-AE16-36B60F56D198}" presName="rootComposite" presStyleCnt="0"/>
      <dgm:spPr/>
    </dgm:pt>
    <dgm:pt modelId="{2779FAC8-223E-46B9-B61A-AB22A7D534A2}" type="pres">
      <dgm:prSet presAssocID="{06376161-FF8B-4650-AE16-36B60F56D198}" presName="rootText" presStyleLbl="node2" presStyleIdx="0" presStyleCnt="3" custScaleX="123211">
        <dgm:presLayoutVars>
          <dgm:chPref val="3"/>
        </dgm:presLayoutVars>
      </dgm:prSet>
      <dgm:spPr/>
    </dgm:pt>
    <dgm:pt modelId="{E25B607D-F990-4B6C-A9E5-A3D703661264}" type="pres">
      <dgm:prSet presAssocID="{06376161-FF8B-4650-AE16-36B60F56D198}" presName="rootConnector" presStyleLbl="node2" presStyleIdx="0" presStyleCnt="3"/>
      <dgm:spPr/>
    </dgm:pt>
    <dgm:pt modelId="{6C157452-5E64-4637-8DBC-4A200116D8E5}" type="pres">
      <dgm:prSet presAssocID="{06376161-FF8B-4650-AE16-36B60F56D198}" presName="hierChild4" presStyleCnt="0"/>
      <dgm:spPr/>
    </dgm:pt>
    <dgm:pt modelId="{53310884-2E09-4040-A58A-B2CF47B9DDA3}" type="pres">
      <dgm:prSet presAssocID="{06376161-FF8B-4650-AE16-36B60F56D198}" presName="hierChild5" presStyleCnt="0"/>
      <dgm:spPr/>
    </dgm:pt>
    <dgm:pt modelId="{CAEF69CC-F439-40F2-870C-F5CBE02DA497}" type="pres">
      <dgm:prSet presAssocID="{990B0352-28A7-4D4D-BDEB-98E6F58B1686}" presName="Name37" presStyleLbl="parChTrans1D2" presStyleIdx="1" presStyleCnt="3"/>
      <dgm:spPr/>
    </dgm:pt>
    <dgm:pt modelId="{02642580-8BAF-4EF9-BD41-638D870C5241}" type="pres">
      <dgm:prSet presAssocID="{EA8E10E6-9252-4185-9F11-6475279A3BCD}" presName="hierRoot2" presStyleCnt="0">
        <dgm:presLayoutVars>
          <dgm:hierBranch val="init"/>
        </dgm:presLayoutVars>
      </dgm:prSet>
      <dgm:spPr/>
    </dgm:pt>
    <dgm:pt modelId="{E7C5AE88-306D-48D0-AA19-3714BE3B4B3A}" type="pres">
      <dgm:prSet presAssocID="{EA8E10E6-9252-4185-9F11-6475279A3BCD}" presName="rootComposite" presStyleCnt="0"/>
      <dgm:spPr/>
    </dgm:pt>
    <dgm:pt modelId="{2216DF3E-4798-46AC-9EB9-45E0C45FC4AB}" type="pres">
      <dgm:prSet presAssocID="{EA8E10E6-9252-4185-9F11-6475279A3BCD}" presName="rootText" presStyleLbl="node2" presStyleIdx="1" presStyleCnt="3">
        <dgm:presLayoutVars>
          <dgm:chPref val="3"/>
        </dgm:presLayoutVars>
      </dgm:prSet>
      <dgm:spPr/>
    </dgm:pt>
    <dgm:pt modelId="{CFAE5AD1-21F9-4446-895A-A00844D035BE}" type="pres">
      <dgm:prSet presAssocID="{EA8E10E6-9252-4185-9F11-6475279A3BCD}" presName="rootConnector" presStyleLbl="node2" presStyleIdx="1" presStyleCnt="3"/>
      <dgm:spPr/>
    </dgm:pt>
    <dgm:pt modelId="{AB5ADAAD-023B-413F-B1A1-9062927184A0}" type="pres">
      <dgm:prSet presAssocID="{EA8E10E6-9252-4185-9F11-6475279A3BCD}" presName="hierChild4" presStyleCnt="0"/>
      <dgm:spPr/>
    </dgm:pt>
    <dgm:pt modelId="{CBD85049-5655-4244-9A1B-51F155CAE062}" type="pres">
      <dgm:prSet presAssocID="{EA8E10E6-9252-4185-9F11-6475279A3BCD}" presName="hierChild5" presStyleCnt="0"/>
      <dgm:spPr/>
    </dgm:pt>
    <dgm:pt modelId="{31ACC690-85F1-4D96-98B5-122FD907DED8}" type="pres">
      <dgm:prSet presAssocID="{25DBDA06-9E7D-491A-B85E-4EA1FE470698}" presName="Name37" presStyleLbl="parChTrans1D2" presStyleIdx="2" presStyleCnt="3"/>
      <dgm:spPr/>
    </dgm:pt>
    <dgm:pt modelId="{723455D7-52FB-4964-B0BA-6BA5D8C868F9}" type="pres">
      <dgm:prSet presAssocID="{F6B12EF0-80CF-4DB2-A972-E7C40E68EBDE}" presName="hierRoot2" presStyleCnt="0">
        <dgm:presLayoutVars>
          <dgm:hierBranch val="init"/>
        </dgm:presLayoutVars>
      </dgm:prSet>
      <dgm:spPr/>
    </dgm:pt>
    <dgm:pt modelId="{B504868F-EBEA-4038-88C3-FF751CAC1AF2}" type="pres">
      <dgm:prSet presAssocID="{F6B12EF0-80CF-4DB2-A972-E7C40E68EBDE}" presName="rootComposite" presStyleCnt="0"/>
      <dgm:spPr/>
    </dgm:pt>
    <dgm:pt modelId="{CD9FF92B-761A-43D8-B75D-5AFCBC2CAED6}" type="pres">
      <dgm:prSet presAssocID="{F6B12EF0-80CF-4DB2-A972-E7C40E68EBDE}" presName="rootText" presStyleLbl="node2" presStyleIdx="2" presStyleCnt="3" custScaleX="126571">
        <dgm:presLayoutVars>
          <dgm:chPref val="3"/>
        </dgm:presLayoutVars>
      </dgm:prSet>
      <dgm:spPr/>
    </dgm:pt>
    <dgm:pt modelId="{D61ED7E1-C3F4-484A-917C-74C06B14F928}" type="pres">
      <dgm:prSet presAssocID="{F6B12EF0-80CF-4DB2-A972-E7C40E68EBDE}" presName="rootConnector" presStyleLbl="node2" presStyleIdx="2" presStyleCnt="3"/>
      <dgm:spPr/>
    </dgm:pt>
    <dgm:pt modelId="{A65FC04C-E3EA-444C-9E03-235E401BC785}" type="pres">
      <dgm:prSet presAssocID="{F6B12EF0-80CF-4DB2-A972-E7C40E68EBDE}" presName="hierChild4" presStyleCnt="0"/>
      <dgm:spPr/>
    </dgm:pt>
    <dgm:pt modelId="{97A150D1-13AF-489A-911C-3FAC058764D6}" type="pres">
      <dgm:prSet presAssocID="{F6B12EF0-80CF-4DB2-A972-E7C40E68EBDE}" presName="hierChild5" presStyleCnt="0"/>
      <dgm:spPr/>
    </dgm:pt>
    <dgm:pt modelId="{8D275B67-9833-4A52-964E-B8F05C24BB0D}" type="pres">
      <dgm:prSet presAssocID="{F83DF801-54BA-4EE9-951E-C3CFFD4141E2}" presName="hierChild3" presStyleCnt="0"/>
      <dgm:spPr/>
    </dgm:pt>
  </dgm:ptLst>
  <dgm:cxnLst>
    <dgm:cxn modelId="{0261AF14-2670-4630-AC8C-C4B38B561012}" type="presOf" srcId="{F6B12EF0-80CF-4DB2-A972-E7C40E68EBDE}" destId="{D61ED7E1-C3F4-484A-917C-74C06B14F928}" srcOrd="1" destOrd="0" presId="urn:microsoft.com/office/officeart/2005/8/layout/orgChart1"/>
    <dgm:cxn modelId="{99B10C16-4F1B-4C05-870D-F7F3E2846AE3}" type="presOf" srcId="{25DBDA06-9E7D-491A-B85E-4EA1FE470698}" destId="{31ACC690-85F1-4D96-98B5-122FD907DED8}" srcOrd="0" destOrd="0" presId="urn:microsoft.com/office/officeart/2005/8/layout/orgChart1"/>
    <dgm:cxn modelId="{ACF11A21-1686-495D-9FCF-C3E03CA832CA}" srcId="{F83DF801-54BA-4EE9-951E-C3CFFD4141E2}" destId="{F6B12EF0-80CF-4DB2-A972-E7C40E68EBDE}" srcOrd="2" destOrd="0" parTransId="{25DBDA06-9E7D-491A-B85E-4EA1FE470698}" sibTransId="{B4FC97F7-EB5F-424F-BDF2-17A725BAC206}"/>
    <dgm:cxn modelId="{C4CE9340-9AC5-46AC-9F50-E1F22EBA5C59}" type="presOf" srcId="{F6B12EF0-80CF-4DB2-A972-E7C40E68EBDE}" destId="{CD9FF92B-761A-43D8-B75D-5AFCBC2CAED6}" srcOrd="0" destOrd="0" presId="urn:microsoft.com/office/officeart/2005/8/layout/orgChart1"/>
    <dgm:cxn modelId="{307F255C-6742-4B0E-90F3-CA72243FFC6F}" srcId="{EF45E4B6-A7A4-4569-A661-F075A7D205C7}" destId="{F83DF801-54BA-4EE9-951E-C3CFFD4141E2}" srcOrd="0" destOrd="0" parTransId="{1435D1E4-8399-4D24-948E-7F9D97F2A39E}" sibTransId="{19AC0B85-965D-4E09-A3B5-75EF7C7D4CE1}"/>
    <dgm:cxn modelId="{DA01F866-27BA-4154-B07E-D384DDB38C8D}" srcId="{F83DF801-54BA-4EE9-951E-C3CFFD4141E2}" destId="{06376161-FF8B-4650-AE16-36B60F56D198}" srcOrd="0" destOrd="0" parTransId="{C3C905A8-29AC-4640-B547-71F37EE2901A}" sibTransId="{07B8F079-F693-4F07-AC44-B94B490F28B5}"/>
    <dgm:cxn modelId="{9F52A869-0972-4044-B6BF-B84CF2A01C44}" type="presOf" srcId="{F83DF801-54BA-4EE9-951E-C3CFFD4141E2}" destId="{777E5347-508E-4243-BFF3-BE72588E0F24}" srcOrd="1" destOrd="0" presId="urn:microsoft.com/office/officeart/2005/8/layout/orgChart1"/>
    <dgm:cxn modelId="{69F2C76A-C6D7-4816-A936-CE35536DE3C5}" type="presOf" srcId="{06376161-FF8B-4650-AE16-36B60F56D198}" destId="{2779FAC8-223E-46B9-B61A-AB22A7D534A2}" srcOrd="0" destOrd="0" presId="urn:microsoft.com/office/officeart/2005/8/layout/orgChart1"/>
    <dgm:cxn modelId="{8A40904C-A78D-43F9-B4AD-1DF9D708ABC6}" type="presOf" srcId="{C3C905A8-29AC-4640-B547-71F37EE2901A}" destId="{361CFB61-09C0-4776-BD7C-633723E327ED}" srcOrd="0" destOrd="0" presId="urn:microsoft.com/office/officeart/2005/8/layout/orgChart1"/>
    <dgm:cxn modelId="{18EFE373-6E28-4F43-B9EB-98880DADE402}" type="presOf" srcId="{EA8E10E6-9252-4185-9F11-6475279A3BCD}" destId="{CFAE5AD1-21F9-4446-895A-A00844D035BE}" srcOrd="1" destOrd="0" presId="urn:microsoft.com/office/officeart/2005/8/layout/orgChart1"/>
    <dgm:cxn modelId="{BDE8AB7C-102A-42DE-8A9E-F84D9F990781}" type="presOf" srcId="{EA8E10E6-9252-4185-9F11-6475279A3BCD}" destId="{2216DF3E-4798-46AC-9EB9-45E0C45FC4AB}" srcOrd="0" destOrd="0" presId="urn:microsoft.com/office/officeart/2005/8/layout/orgChart1"/>
    <dgm:cxn modelId="{789E4C8E-ADC0-47F0-A5A0-01EE1332219B}" type="presOf" srcId="{06376161-FF8B-4650-AE16-36B60F56D198}" destId="{E25B607D-F990-4B6C-A9E5-A3D703661264}" srcOrd="1" destOrd="0" presId="urn:microsoft.com/office/officeart/2005/8/layout/orgChart1"/>
    <dgm:cxn modelId="{F1A170A2-2D5F-46A4-B20B-777D68913034}" type="presOf" srcId="{F83DF801-54BA-4EE9-951E-C3CFFD4141E2}" destId="{FFE46AC8-2E62-4B3A-BBB3-DB00C6BF0956}" srcOrd="0" destOrd="0" presId="urn:microsoft.com/office/officeart/2005/8/layout/orgChart1"/>
    <dgm:cxn modelId="{6196D7A3-F0D9-417C-B307-BE50E848EEED}" srcId="{F83DF801-54BA-4EE9-951E-C3CFFD4141E2}" destId="{EA8E10E6-9252-4185-9F11-6475279A3BCD}" srcOrd="1" destOrd="0" parTransId="{990B0352-28A7-4D4D-BDEB-98E6F58B1686}" sibTransId="{CAC1D770-ECBD-4D94-8498-D19E77921EB1}"/>
    <dgm:cxn modelId="{C0639CC5-2230-450A-A179-E0530822E47F}" type="presOf" srcId="{EF45E4B6-A7A4-4569-A661-F075A7D205C7}" destId="{CB00B231-A6ED-4D14-B971-B240E03156F5}" srcOrd="0" destOrd="0" presId="urn:microsoft.com/office/officeart/2005/8/layout/orgChart1"/>
    <dgm:cxn modelId="{407EB0E6-DF2E-460B-8E43-C4DF6D26D317}" type="presOf" srcId="{990B0352-28A7-4D4D-BDEB-98E6F58B1686}" destId="{CAEF69CC-F439-40F2-870C-F5CBE02DA497}" srcOrd="0" destOrd="0" presId="urn:microsoft.com/office/officeart/2005/8/layout/orgChart1"/>
    <dgm:cxn modelId="{4E22C23B-38D8-4635-A007-05AACDDA07CD}" type="presParOf" srcId="{CB00B231-A6ED-4D14-B971-B240E03156F5}" destId="{7D821267-2818-4674-8D03-F569728552D1}" srcOrd="0" destOrd="0" presId="urn:microsoft.com/office/officeart/2005/8/layout/orgChart1"/>
    <dgm:cxn modelId="{F7936B8C-D1A7-4FB5-A19D-C12E051443B0}" type="presParOf" srcId="{7D821267-2818-4674-8D03-F569728552D1}" destId="{0F433EB7-960D-470C-A83A-C325A07B50C9}" srcOrd="0" destOrd="0" presId="urn:microsoft.com/office/officeart/2005/8/layout/orgChart1"/>
    <dgm:cxn modelId="{8FEAB851-B55D-442F-A91B-DC6B6C8C61BF}" type="presParOf" srcId="{0F433EB7-960D-470C-A83A-C325A07B50C9}" destId="{FFE46AC8-2E62-4B3A-BBB3-DB00C6BF0956}" srcOrd="0" destOrd="0" presId="urn:microsoft.com/office/officeart/2005/8/layout/orgChart1"/>
    <dgm:cxn modelId="{57D171A8-3E3F-4F5D-A6CC-B5AEB70A1123}" type="presParOf" srcId="{0F433EB7-960D-470C-A83A-C325A07B50C9}" destId="{777E5347-508E-4243-BFF3-BE72588E0F24}" srcOrd="1" destOrd="0" presId="urn:microsoft.com/office/officeart/2005/8/layout/orgChart1"/>
    <dgm:cxn modelId="{3D025C00-C7B9-4608-9D9B-0217FDD2457F}" type="presParOf" srcId="{7D821267-2818-4674-8D03-F569728552D1}" destId="{C793D778-5CA3-4C97-BB3E-7C62B91F1FE6}" srcOrd="1" destOrd="0" presId="urn:microsoft.com/office/officeart/2005/8/layout/orgChart1"/>
    <dgm:cxn modelId="{78E00649-F042-4C12-BFA0-A53ABB451DE5}" type="presParOf" srcId="{C793D778-5CA3-4C97-BB3E-7C62B91F1FE6}" destId="{361CFB61-09C0-4776-BD7C-633723E327ED}" srcOrd="0" destOrd="0" presId="urn:microsoft.com/office/officeart/2005/8/layout/orgChart1"/>
    <dgm:cxn modelId="{71030766-176B-4F1C-BCBE-4423EF562CAF}" type="presParOf" srcId="{C793D778-5CA3-4C97-BB3E-7C62B91F1FE6}" destId="{9D98312B-5547-4D4B-8302-166F5E95F467}" srcOrd="1" destOrd="0" presId="urn:microsoft.com/office/officeart/2005/8/layout/orgChart1"/>
    <dgm:cxn modelId="{18686D75-8513-4292-8FFA-23CCC5B841DE}" type="presParOf" srcId="{9D98312B-5547-4D4B-8302-166F5E95F467}" destId="{3510BDA6-72CB-42E1-B81D-0CA11CAFCE50}" srcOrd="0" destOrd="0" presId="urn:microsoft.com/office/officeart/2005/8/layout/orgChart1"/>
    <dgm:cxn modelId="{71DB37FA-A995-49D9-A49E-02AD6111DE7E}" type="presParOf" srcId="{3510BDA6-72CB-42E1-B81D-0CA11CAFCE50}" destId="{2779FAC8-223E-46B9-B61A-AB22A7D534A2}" srcOrd="0" destOrd="0" presId="urn:microsoft.com/office/officeart/2005/8/layout/orgChart1"/>
    <dgm:cxn modelId="{74C985DE-0EAD-4875-B9BD-6E5111EE0E1F}" type="presParOf" srcId="{3510BDA6-72CB-42E1-B81D-0CA11CAFCE50}" destId="{E25B607D-F990-4B6C-A9E5-A3D703661264}" srcOrd="1" destOrd="0" presId="urn:microsoft.com/office/officeart/2005/8/layout/orgChart1"/>
    <dgm:cxn modelId="{6A169848-C6BE-4032-B618-DEB74CE68466}" type="presParOf" srcId="{9D98312B-5547-4D4B-8302-166F5E95F467}" destId="{6C157452-5E64-4637-8DBC-4A200116D8E5}" srcOrd="1" destOrd="0" presId="urn:microsoft.com/office/officeart/2005/8/layout/orgChart1"/>
    <dgm:cxn modelId="{88CD46EC-8400-4B46-96AF-78D2FCB2D022}" type="presParOf" srcId="{9D98312B-5547-4D4B-8302-166F5E95F467}" destId="{53310884-2E09-4040-A58A-B2CF47B9DDA3}" srcOrd="2" destOrd="0" presId="urn:microsoft.com/office/officeart/2005/8/layout/orgChart1"/>
    <dgm:cxn modelId="{A4FB5FBA-C7D5-45E6-A2C5-893742C051EC}" type="presParOf" srcId="{C793D778-5CA3-4C97-BB3E-7C62B91F1FE6}" destId="{CAEF69CC-F439-40F2-870C-F5CBE02DA497}" srcOrd="2" destOrd="0" presId="urn:microsoft.com/office/officeart/2005/8/layout/orgChart1"/>
    <dgm:cxn modelId="{74553A75-597B-42DB-9068-934409FB108D}" type="presParOf" srcId="{C793D778-5CA3-4C97-BB3E-7C62B91F1FE6}" destId="{02642580-8BAF-4EF9-BD41-638D870C5241}" srcOrd="3" destOrd="0" presId="urn:microsoft.com/office/officeart/2005/8/layout/orgChart1"/>
    <dgm:cxn modelId="{8BB1BB36-5BDC-4173-9087-CFD9283CB20F}" type="presParOf" srcId="{02642580-8BAF-4EF9-BD41-638D870C5241}" destId="{E7C5AE88-306D-48D0-AA19-3714BE3B4B3A}" srcOrd="0" destOrd="0" presId="urn:microsoft.com/office/officeart/2005/8/layout/orgChart1"/>
    <dgm:cxn modelId="{1641F05F-10EB-48A4-AEBF-D1C4AA8A621B}" type="presParOf" srcId="{E7C5AE88-306D-48D0-AA19-3714BE3B4B3A}" destId="{2216DF3E-4798-46AC-9EB9-45E0C45FC4AB}" srcOrd="0" destOrd="0" presId="urn:microsoft.com/office/officeart/2005/8/layout/orgChart1"/>
    <dgm:cxn modelId="{407AFD87-6238-4510-89EE-8185C7BFD239}" type="presParOf" srcId="{E7C5AE88-306D-48D0-AA19-3714BE3B4B3A}" destId="{CFAE5AD1-21F9-4446-895A-A00844D035BE}" srcOrd="1" destOrd="0" presId="urn:microsoft.com/office/officeart/2005/8/layout/orgChart1"/>
    <dgm:cxn modelId="{0F6C4BB3-C6B7-4EB9-9C4F-647542C85B63}" type="presParOf" srcId="{02642580-8BAF-4EF9-BD41-638D870C5241}" destId="{AB5ADAAD-023B-413F-B1A1-9062927184A0}" srcOrd="1" destOrd="0" presId="urn:microsoft.com/office/officeart/2005/8/layout/orgChart1"/>
    <dgm:cxn modelId="{A7F35828-BBA8-4D33-BAA2-51C6D75B251C}" type="presParOf" srcId="{02642580-8BAF-4EF9-BD41-638D870C5241}" destId="{CBD85049-5655-4244-9A1B-51F155CAE062}" srcOrd="2" destOrd="0" presId="urn:microsoft.com/office/officeart/2005/8/layout/orgChart1"/>
    <dgm:cxn modelId="{53E608C2-3328-4709-A2E5-0FE3747B1329}" type="presParOf" srcId="{C793D778-5CA3-4C97-BB3E-7C62B91F1FE6}" destId="{31ACC690-85F1-4D96-98B5-122FD907DED8}" srcOrd="4" destOrd="0" presId="urn:microsoft.com/office/officeart/2005/8/layout/orgChart1"/>
    <dgm:cxn modelId="{00EC20C3-BD33-4E65-9A35-67BE970271CC}" type="presParOf" srcId="{C793D778-5CA3-4C97-BB3E-7C62B91F1FE6}" destId="{723455D7-52FB-4964-B0BA-6BA5D8C868F9}" srcOrd="5" destOrd="0" presId="urn:microsoft.com/office/officeart/2005/8/layout/orgChart1"/>
    <dgm:cxn modelId="{7658BACE-FFE1-4736-9037-08DC1EC97838}" type="presParOf" srcId="{723455D7-52FB-4964-B0BA-6BA5D8C868F9}" destId="{B504868F-EBEA-4038-88C3-FF751CAC1AF2}" srcOrd="0" destOrd="0" presId="urn:microsoft.com/office/officeart/2005/8/layout/orgChart1"/>
    <dgm:cxn modelId="{81908888-EF95-4107-B96D-C95AD659DA71}" type="presParOf" srcId="{B504868F-EBEA-4038-88C3-FF751CAC1AF2}" destId="{CD9FF92B-761A-43D8-B75D-5AFCBC2CAED6}" srcOrd="0" destOrd="0" presId="urn:microsoft.com/office/officeart/2005/8/layout/orgChart1"/>
    <dgm:cxn modelId="{822B4D55-7EF4-4F66-916D-9E3E25652935}" type="presParOf" srcId="{B504868F-EBEA-4038-88C3-FF751CAC1AF2}" destId="{D61ED7E1-C3F4-484A-917C-74C06B14F928}" srcOrd="1" destOrd="0" presId="urn:microsoft.com/office/officeart/2005/8/layout/orgChart1"/>
    <dgm:cxn modelId="{62C31B42-43A0-4863-B26C-5BF128EFB3C6}" type="presParOf" srcId="{723455D7-52FB-4964-B0BA-6BA5D8C868F9}" destId="{A65FC04C-E3EA-444C-9E03-235E401BC785}" srcOrd="1" destOrd="0" presId="urn:microsoft.com/office/officeart/2005/8/layout/orgChart1"/>
    <dgm:cxn modelId="{822B5634-7C76-4A61-8673-2227E24CCB51}" type="presParOf" srcId="{723455D7-52FB-4964-B0BA-6BA5D8C868F9}" destId="{97A150D1-13AF-489A-911C-3FAC058764D6}" srcOrd="2" destOrd="0" presId="urn:microsoft.com/office/officeart/2005/8/layout/orgChart1"/>
    <dgm:cxn modelId="{3FC63DBB-28EC-417D-B392-138F09E1B2B3}" type="presParOf" srcId="{7D821267-2818-4674-8D03-F569728552D1}" destId="{8D275B67-9833-4A52-964E-B8F05C24BB0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ACC690-85F1-4D96-98B5-122FD907DED8}">
      <dsp:nvSpPr>
        <dsp:cNvPr id="0" name=""/>
        <dsp:cNvSpPr/>
      </dsp:nvSpPr>
      <dsp:spPr>
        <a:xfrm>
          <a:off x="4169702" y="805366"/>
          <a:ext cx="1977454" cy="250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733"/>
              </a:lnTo>
              <a:lnTo>
                <a:pt x="1977454" y="94733"/>
              </a:lnTo>
              <a:lnTo>
                <a:pt x="1977454" y="2507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F69CC-F439-40F2-870C-F5CBE02DA497}">
      <dsp:nvSpPr>
        <dsp:cNvPr id="0" name=""/>
        <dsp:cNvSpPr/>
      </dsp:nvSpPr>
      <dsp:spPr>
        <a:xfrm>
          <a:off x="4105776" y="805366"/>
          <a:ext cx="91440" cy="250777"/>
        </a:xfrm>
        <a:custGeom>
          <a:avLst/>
          <a:gdLst/>
          <a:ahLst/>
          <a:cxnLst/>
          <a:rect l="0" t="0" r="0" b="0"/>
          <a:pathLst>
            <a:path>
              <a:moveTo>
                <a:pt x="63925" y="0"/>
              </a:moveTo>
              <a:lnTo>
                <a:pt x="63925" y="94733"/>
              </a:lnTo>
              <a:lnTo>
                <a:pt x="45720" y="94733"/>
              </a:lnTo>
              <a:lnTo>
                <a:pt x="45720" y="2507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CFB61-09C0-4776-BD7C-633723E327ED}">
      <dsp:nvSpPr>
        <dsp:cNvPr id="0" name=""/>
        <dsp:cNvSpPr/>
      </dsp:nvSpPr>
      <dsp:spPr>
        <a:xfrm>
          <a:off x="2180804" y="805366"/>
          <a:ext cx="1988897" cy="250777"/>
        </a:xfrm>
        <a:custGeom>
          <a:avLst/>
          <a:gdLst/>
          <a:ahLst/>
          <a:cxnLst/>
          <a:rect l="0" t="0" r="0" b="0"/>
          <a:pathLst>
            <a:path>
              <a:moveTo>
                <a:pt x="1988897" y="0"/>
              </a:moveTo>
              <a:lnTo>
                <a:pt x="1988897" y="94733"/>
              </a:lnTo>
              <a:lnTo>
                <a:pt x="0" y="94733"/>
              </a:lnTo>
              <a:lnTo>
                <a:pt x="0" y="25077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46AC8-2E62-4B3A-BBB3-DB00C6BF0956}">
      <dsp:nvSpPr>
        <dsp:cNvPr id="0" name=""/>
        <dsp:cNvSpPr/>
      </dsp:nvSpPr>
      <dsp:spPr>
        <a:xfrm>
          <a:off x="1260650" y="62300"/>
          <a:ext cx="5818102" cy="743065"/>
        </a:xfrm>
        <a:prstGeom prst="rect">
          <a:avLst/>
        </a:prstGeom>
        <a:solidFill>
          <a:schemeClr val="accent1"/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rgbClr val="3636A8"/>
              </a:solidFill>
              <a:latin typeface="Arial Narrow" panose="020B0606020202030204" pitchFamily="34" charset="0"/>
            </a:rPr>
            <a:t>внеурочная деятельность</a:t>
          </a:r>
        </a:p>
      </dsp:txBody>
      <dsp:txXfrm>
        <a:off x="1260650" y="62300"/>
        <a:ext cx="5818102" cy="743065"/>
      </dsp:txXfrm>
    </dsp:sp>
    <dsp:sp modelId="{2779FAC8-223E-46B9-B61A-AB22A7D534A2}">
      <dsp:nvSpPr>
        <dsp:cNvPr id="0" name=""/>
        <dsp:cNvSpPr/>
      </dsp:nvSpPr>
      <dsp:spPr>
        <a:xfrm>
          <a:off x="1265265" y="1056143"/>
          <a:ext cx="1831077" cy="743065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rgbClr val="3636A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636A8"/>
              </a:solidFill>
              <a:latin typeface="Arial Narrow" panose="020B0606020202030204" pitchFamily="34" charset="0"/>
            </a:rPr>
            <a:t>деятельность ученических сообществ (клубы</a:t>
          </a:r>
          <a:r>
            <a:rPr lang="ru-RU" sz="1800" kern="1200" dirty="0">
              <a:solidFill>
                <a:sysClr val="windowText" lastClr="000000"/>
              </a:solidFill>
            </a:rPr>
            <a:t>)</a:t>
          </a:r>
        </a:p>
      </dsp:txBody>
      <dsp:txXfrm>
        <a:off x="1265265" y="1056143"/>
        <a:ext cx="1831077" cy="743065"/>
      </dsp:txXfrm>
    </dsp:sp>
    <dsp:sp modelId="{2216DF3E-4798-46AC-9EB9-45E0C45FC4AB}">
      <dsp:nvSpPr>
        <dsp:cNvPr id="0" name=""/>
        <dsp:cNvSpPr/>
      </dsp:nvSpPr>
      <dsp:spPr>
        <a:xfrm>
          <a:off x="3408431" y="1056143"/>
          <a:ext cx="1486131" cy="743065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rgbClr val="3636A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636A8"/>
              </a:solidFill>
              <a:latin typeface="Arial Narrow" panose="020B0606020202030204" pitchFamily="34" charset="0"/>
            </a:rPr>
            <a:t>курсы внеурочной деятельности</a:t>
          </a:r>
        </a:p>
      </dsp:txBody>
      <dsp:txXfrm>
        <a:off x="3408431" y="1056143"/>
        <a:ext cx="1486131" cy="743065"/>
      </dsp:txXfrm>
    </dsp:sp>
    <dsp:sp modelId="{CD9FF92B-761A-43D8-B75D-5AFCBC2CAED6}">
      <dsp:nvSpPr>
        <dsp:cNvPr id="0" name=""/>
        <dsp:cNvSpPr/>
      </dsp:nvSpPr>
      <dsp:spPr>
        <a:xfrm>
          <a:off x="5206650" y="1056143"/>
          <a:ext cx="1881012" cy="743065"/>
        </a:xfrm>
        <a:prstGeom prst="rect">
          <a:avLst/>
        </a:prstGeom>
        <a:solidFill>
          <a:schemeClr val="accent5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rgbClr val="3636A8"/>
              </a:solidFill>
              <a:latin typeface="Arial Narrow" panose="020B0606020202030204" pitchFamily="34" charset="0"/>
            </a:rPr>
            <a:t>воспитательные мероприятия</a:t>
          </a:r>
        </a:p>
      </dsp:txBody>
      <dsp:txXfrm>
        <a:off x="5206650" y="1056143"/>
        <a:ext cx="1881012" cy="743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E22A7-B229-4F8E-9B21-3B6D82FE8EEA}" type="datetimeFigureOut">
              <a:rPr lang="ru-RU" smtClean="0"/>
              <a:pPr/>
              <a:t>06.03.2023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13A0D-6328-4883-A767-33D382F2DE8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44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1638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65067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9814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C13A0D-6328-4883-A767-33D382F2DE84}" type="slidenum">
              <a:rPr lang="ru-RU" smtClean="0"/>
              <a:pPr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958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5" name="Picture 7" descr="подложка_фон чистый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8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5" name="Picture 7" descr="фон_чистый совсем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edsoo.ru/Vneurochnaya_deyatelnost.htm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9F9E70D954B214AB4C3FBC447D19ED210FBAA2BE4579BEF9872D62EC1F5CD9648E965E3E3E73796F21EE971C8DEB5825AAD3C97833C659CMCK8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6E536BE3EC625B27793AD46EA07F28B3F1E71EB2A9A2095E2DBED40FBDCC9D1C0FE0508F5BD0D19B79D1534FA7530F58472339C5F38C5178E0AA08DTAbCK" TargetMode="Externa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6E536BE3EC625B27793AD46EA07F28B3F1E71EB2A9A2095E2DBED40FBDCC9D1C0FE0508F5BD0D19B79D1534FA7530F58472339C5F38C5178E0AA08DTAbCK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6E536BE3EC625B27793AD46EA07F28B3F1E71EB2A9A2095E2DBED40FBDCC9D1C0FE0508F5BD0D19B79D1534FA7530F58472339C5F38C5178E0AA08DTAbCK" TargetMode="Externa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1235655"/>
            <a:ext cx="712879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</a:rPr>
              <a:t>О взаимодействии органов управления образованием и Профсоюза как ресурсе для стабильного функционирования системы образования.</a:t>
            </a:r>
          </a:p>
          <a:p>
            <a:pPr algn="ctr"/>
            <a:r>
              <a:rPr lang="ru-RU" sz="3200" b="1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</a:rPr>
              <a:t>Актуальные вопросы оплаты труда.</a:t>
            </a:r>
          </a:p>
          <a:p>
            <a:pPr algn="ctr"/>
            <a:endParaRPr lang="ru-RU" sz="28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6000" y="55610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Arial Narrow" pitchFamily="34" charset="0"/>
              </a:rPr>
              <a:t>Восточный управленческий округ</a:t>
            </a:r>
          </a:p>
          <a:p>
            <a:pPr algn="ctr"/>
            <a:r>
              <a:rPr lang="ru-RU" b="1" dirty="0">
                <a:solidFill>
                  <a:srgbClr val="FF0000"/>
                </a:solidFill>
                <a:latin typeface="Arial Narrow" pitchFamily="34" charset="0"/>
              </a:rPr>
              <a:t>09-10 марта 2023 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02516" y="4221088"/>
            <a:ext cx="585791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kern="500" dirty="0">
                <a:solidFill>
                  <a:srgbClr val="FF0000"/>
                </a:solidFill>
                <a:latin typeface="Arial Narrow" pitchFamily="34" charset="0"/>
                <a:cs typeface="Arial" pitchFamily="34" charset="0"/>
              </a:rPr>
              <a:t>Трошкина Татьяна Евгеньевна,</a:t>
            </a:r>
          </a:p>
          <a:p>
            <a:pPr algn="r"/>
            <a:endParaRPr lang="ru-RU" sz="1600" b="1" kern="5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u-RU" sz="1600" b="1" kern="500" dirty="0">
                <a:solidFill>
                  <a:srgbClr val="3636A8"/>
                </a:solidFill>
                <a:latin typeface="Arial Narrow" pitchFamily="34" charset="0"/>
                <a:cs typeface="Arial" pitchFamily="34" charset="0"/>
              </a:rPr>
              <a:t>Председатель Свердловской областной организации Общероссийского Профсоюза образования</a:t>
            </a:r>
            <a:endParaRPr lang="ru-RU" sz="1600" b="1" i="1" kern="500" dirty="0">
              <a:solidFill>
                <a:srgbClr val="3636A8"/>
              </a:solidFill>
              <a:latin typeface="Arial Narrow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141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6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99" y="1844824"/>
            <a:ext cx="8552481" cy="4464496"/>
          </a:xfrm>
        </p:spPr>
        <p:txBody>
          <a:bodyPr/>
          <a:lstStyle/>
          <a:p>
            <a:pPr marL="0" indent="34290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1.10. Соглашение дополнить Приложением № 18 следующего содержания: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«Приложение № 18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17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Примерное положение о системе наставничества педагогических работников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ctr">
              <a:spcBef>
                <a:spcPts val="0"/>
              </a:spcBef>
              <a:buNone/>
            </a:pPr>
            <a:r>
              <a:rPr lang="ru-RU" sz="17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 образовательной организации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 1. Общие положения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1.1. Настоящее Положение о системе наставничества педагогических работников в образовательной организации _______________ определяет цели, задачи, формы и порядок осуществления наставничества (далее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 Положение). Разработано</a:t>
            </a:r>
            <a:b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</a:b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 соответствии с нормативной правовой базой в сфере образования и наставничества.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1.2. В Положении используются следующие понятия: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Наставник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 педагогический работник, назначаемый ответственным за профессиональную и должностную адаптацию лица, в отношении которого осуществляется наставническая деятельность в образовательной организации.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34290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Наставляемый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 участник системы наставничества, который через взаимодействие с наставником и при его помощи и поддержке приобретает новый опыт, развивает необходимые навыки и компетенции, добивается предсказуемых результатов, преодолевая тем самым свои профессиональные затруднения.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9085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97536-E1FE-9633-300F-C4A70864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489570"/>
            <a:ext cx="7416824" cy="1143000"/>
          </a:xfrm>
        </p:spPr>
        <p:txBody>
          <a:bodyPr anchor="ctr"/>
          <a:lstStyle/>
          <a:p>
            <a:r>
              <a:rPr lang="ru-RU" sz="26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Методологической основой системы наставничества является понимание наставничества как:</a:t>
            </a:r>
            <a:endParaRPr lang="ru-RU" sz="2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1B91D5-0DE5-FD32-38CA-96154ECE7E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973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</a:t>
            </a:r>
            <a:r>
              <a:rPr lang="ru-RU" sz="19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социального института</a:t>
            </a: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обеспечивающего передачу социально значимого профессионального и </a:t>
            </a:r>
            <a:r>
              <a:rPr lang="ru-RU" sz="1900" b="0" i="0" u="sng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личностного опыта, системы смыслов и ценностей</a:t>
            </a:r>
            <a:r>
              <a:rPr lang="ru-RU" sz="1900" b="0" i="0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</a:t>
            </a: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новым поколениям педагогических работников;</a:t>
            </a:r>
          </a:p>
          <a:p>
            <a:pPr marL="0" indent="0" algn="just">
              <a:buNone/>
            </a:pP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</a:t>
            </a:r>
            <a:r>
              <a:rPr lang="ru-RU" sz="19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элемента системы дополнительного профессионального образования </a:t>
            </a: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(подсистемы последипломного профессионального образования), которая обеспечивает непрерывное профессиональное образование педагогов в различных формах повышения их квалификации;</a:t>
            </a:r>
          </a:p>
          <a:p>
            <a:pPr marL="0" indent="0" algn="just">
              <a:buNone/>
            </a:pP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</a:t>
            </a:r>
            <a:r>
              <a:rPr lang="ru-RU" sz="19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составной части методической работы образовательной организации </a:t>
            </a:r>
            <a:r>
              <a:rPr lang="ru-RU" sz="19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по совершенствованию педагогического мастерства работников, включающую работу с молодыми специалистами; деятельность по адаптации педагогических кадров в новой организации; работу с педагогическими кадрами при вхождении в новую должность; организацию работы с кадрами по итогам аттестации; обучение при введении новых технологий и инноваций; обмен опытом между членами педагогического коллектива.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322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862D1-7EC0-AE77-FF7B-15E80B0FC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60648"/>
            <a:ext cx="7920880" cy="1143000"/>
          </a:xfrm>
        </p:spPr>
        <p:txBody>
          <a:bodyPr anchor="ctr"/>
          <a:lstStyle/>
          <a:p>
            <a:r>
              <a:rPr lang="ru-RU" sz="26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Основные подходы к организации взаимодействия пары "наставник - наставляемый"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4A04FB4-4F0F-0C16-3FF8-131E8C61D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925144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0" i="0" u="none" strike="noStrike" baseline="0" dirty="0">
                <a:latin typeface="Arial" panose="020B0604020202020204" pitchFamily="34" charset="0"/>
              </a:rPr>
              <a:t>-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добровольность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взаимное согласие и доверие;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индивидуальный подбор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возможно, с участием психолога;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-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авторитетное лицо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для наставляемого, обладает достаточным профессиональным мастерством и компетенциями, педагогическим опытом и личностными характеристиками для удовлетворения профессионального запроса наставляемого;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помогает наставляемому определить векторы профессионального и личностного развития и роста;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ориентируется на достижение наставляемым поставленной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конкретной цели 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(профессионального запроса), но также по обоюдному согласию ориентируется на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долгосрочную перспективу взаимодействия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не навязывает наставляемому собственное мнение и позицию,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стимулирует развитие у наставляемого инициативы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и социальной, профессиональной активности;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старается оказывать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личностную и психологическую поддержку</a:t>
            </a: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мотивирует наставляемого на достижение успеха;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наставник соблюдает </a:t>
            </a: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этические принципы взаимодействия</a:t>
            </a: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  <a:endParaRPr lang="ru-RU" sz="18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8531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7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19" y="1844824"/>
            <a:ext cx="8640961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 Пункт 3.2 дополнить подпунктом 3.2.18 следующего содержания: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«3.2.18. Стороны рекомендуют работодателям государственных организаций, реализующих образовательные программы спортивной направленности, устанавливать педагогическим работникам, участвующим в реализации этих программ, следующие основания для назначения стимулирующих выплат, учитывающие особенности порядка и условий оплаты труда тренеров-преподавателей (включая старших):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за качество выполняемых работ при наличии соответствующих званий к окладу (должностному окладу), ставке заработной платы: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кандидат в мастера спорта – не менее 10 %;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 спорта России, гроссмейстер России – не менее 10 %;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 спорта России международного класса – не менее 15 %;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 спорта России международного класса – призер всероссийских соревнований - не менее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20 %;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 спорта России международного класса – призер международных соревнований - не менее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30 %;</a:t>
            </a:r>
          </a:p>
          <a:p>
            <a:pPr marL="0" marR="17145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заслуженный мастер спорта России – не менее 30 %.</a:t>
            </a:r>
          </a:p>
        </p:txBody>
      </p:sp>
    </p:spTree>
    <p:extLst>
      <p:ext uri="{BB962C8B-B14F-4D97-AF65-F5344CB8AC3E}">
        <p14:creationId xmlns:p14="http://schemas.microsoft.com/office/powerpoint/2010/main" val="3551290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7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19" y="1844824"/>
            <a:ext cx="8640961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 принятии Положения об оплате труда государственных учреждений</a:t>
            </a:r>
            <a:b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b="1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установлении конкретного размера стимулирующей выплаты слова «не менее» не применяются, утверждается конкретная величина стимулирующей выплаты</a:t>
            </a:r>
            <a:br>
              <a:rPr lang="ru-RU" sz="1800" b="1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всех работников данных должностей</a:t>
            </a:r>
            <a: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которая включается </a:t>
            </a:r>
            <a: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 трудовой договор с работником при наличии соответствующих условий. </a:t>
            </a:r>
            <a:endParaRPr lang="ru-RU" sz="1800" dirty="0">
              <a:solidFill>
                <a:srgbClr val="3636A8"/>
              </a:solidFill>
              <a:effectLst/>
              <a:highlight>
                <a:srgbClr val="FFFFCC"/>
              </a:highlight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Перечень выплат стимулирующего характера должен отвечать уставным задачам государственного учреждения, а также показателям эффективности работы государственного учреждения.</a:t>
            </a:r>
          </a:p>
          <a:p>
            <a:pPr marL="0" indent="0" algn="just">
              <a:buNone/>
            </a:pP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Графу вторую строк 6 и 7 Приложения № 6 дополнить следующими словами: «педагог дополнительного образования (при совпадении профиля кружка, секции, спортивной секции, направления дополнительной работы и профиля работы по основной должности)».</a:t>
            </a:r>
          </a:p>
          <a:p>
            <a:pPr marL="0" indent="0" algn="just">
              <a:buNone/>
            </a:pP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Изменение в Соглашение вступает в силу с даты подписания настоящего соглашения.</a:t>
            </a:r>
          </a:p>
          <a:p>
            <a:pPr marL="0" marR="17145" indent="0" algn="just">
              <a:buNone/>
            </a:pP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3156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35CB8F-FF3B-4805-BC02-CAD0ECE8D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1143000"/>
          </a:xfrm>
        </p:spPr>
        <p:txBody>
          <a:bodyPr/>
          <a:lstStyle/>
          <a:p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Закон Свердловской области от 09.12.2013 N 119-ОЗ</a:t>
            </a:r>
            <a:b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"О нормативах финансового обеспечения государственных гарантий реализации прав на получение общего … за счет субвенций, предоставляемых из областного бюджета"</a:t>
            </a:r>
            <a:b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</a:br>
            <a:endParaRPr lang="ru-RU" sz="2000" b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A426E2-8BD0-4279-9813-DD27945BD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5334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Статья 9. Базовые нормативы финансирования расходов на оплату труда педагогических работников муниципальных общеобразовательных организаций</a:t>
            </a:r>
          </a:p>
          <a:p>
            <a:pPr marL="0" indent="0" algn="just">
              <a:buNone/>
            </a:pPr>
            <a:endParaRPr lang="ru-RU" sz="1000" b="1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9) </a:t>
            </a: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3 459 рублей в год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на одного обучающегося, осваивающего дополнительные общеобразовательные программы 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программы курсов внеурочной деятельности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муниципальной общеобразовательной организации, расположенной на территории города;</a:t>
            </a:r>
          </a:p>
          <a:p>
            <a:pPr marL="0" indent="0" algn="just">
              <a:buNone/>
            </a:pPr>
            <a:endParaRPr lang="ru-RU" sz="1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10) </a:t>
            </a:r>
            <a:r>
              <a:rPr lang="ru-RU" sz="2000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7 721 рубль в год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на одного обучающегося, осваивающего дополнительные общеобразовательные программы 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программы курсов внеурочной деятельности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 муниципальной общеобразовательной организации, расположенной на территории поселка городского типа либо сельского населенного пункта.</a:t>
            </a:r>
          </a:p>
        </p:txBody>
      </p:sp>
    </p:spTree>
    <p:extLst>
      <p:ext uri="{BB962C8B-B14F-4D97-AF65-F5344CB8AC3E}">
        <p14:creationId xmlns:p14="http://schemas.microsoft.com/office/powerpoint/2010/main" val="1140022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80BA22-81AE-C3B3-96F7-534B0FB46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</a:t>
            </a:r>
            <a:r>
              <a:rPr lang="ru-RU" sz="2400" b="1" i="0" u="none" strike="noStrike" baseline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Минпросвещения</a:t>
            </a:r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России от 23.11.2022 N 1014 "Об утверждении федеральной образовательной программы среднего общего образования"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73B23E-B7A5-BE28-0F03-5994C96836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72816"/>
            <a:ext cx="864096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26.3.2.5. Модуль "Внеурочная деятельность".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Реализация воспитательного потенциала внеурочной деятельности в целях обеспечения индивидуальных потребностей обучающихся осуществляется в рамках выбранных ими курсов, занятий (указываются конкретные курсы, занятия, другие формы работы в рамках внеурочной деятельности, реализуемые в образовательной организации или запланированные):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патриотической, гражданско-патриотической, военно-патриотической, краеведческой, историко-культурной направленности;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духовно-нравственной направленности по религиозным культурам народов России, основам духовно-нравственной культуры народов России, духовно-историческому краеведению;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познавательной, научной, исследовательской, просветительской направленности;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экологической, природоохранной направленности;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в области искусств, художественного творчества разных видов и жанров;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туристско-краеведческой направленности;</a:t>
            </a:r>
          </a:p>
          <a:p>
            <a:pPr algn="just"/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курсы, занятия оздоровительной и спортивной направленности.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21184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5F084-97E6-4B65-F77F-FF92B167C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332656"/>
            <a:ext cx="7283152" cy="1143000"/>
          </a:xfrm>
        </p:spPr>
        <p:txBody>
          <a:bodyPr/>
          <a:lstStyle/>
          <a:p>
            <a:r>
              <a:rPr lang="ru-RU" sz="3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Примерная основная образовательная программа среднего общего образования</a:t>
            </a:r>
            <a:br>
              <a:rPr lang="ru-RU" sz="32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13C29E-26D6-21A2-5A01-E552AE56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8052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III.2. Примерный план внеурочной деятельности</a:t>
            </a:r>
          </a:p>
          <a:p>
            <a:pPr marL="0" indent="0" algn="just">
              <a:buNone/>
            </a:pPr>
            <a:endParaRPr lang="ru-RU" sz="1000" b="0" i="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План внеурочной деятельности является частью организационного раздела основной образовательной программы среднего общего образования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 представляет собой описание целостной системы функционирования образовательной организации в сфере внеурочной деятельности и включает: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план организации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деятельности ученических сообществ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(групп старшеклассников), в том числе ученических классов, разновозрастных объединений по интересам, клубов; юношеских общественных объединений, организаций (в том числе и в рамках "Российского движения школьников");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план реализации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курсов внеурочной деятельности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по выбору обучающихся (предметные кружки, факультативы, ученические научные общества, школьные олимпиады по предметам программы средней школы);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план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воспитательных мероприятий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7154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4DCAC4-0304-3B67-82A0-3268904D5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332656"/>
            <a:ext cx="6779096" cy="1143000"/>
          </a:xfrm>
        </p:spPr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Примерный план внеурочной деятельности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FED760D-FFEC-807B-8B7C-BD387A8B3D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519119"/>
              </p:ext>
            </p:extLst>
          </p:nvPr>
        </p:nvGraphicFramePr>
        <p:xfrm>
          <a:off x="353347" y="3284984"/>
          <a:ext cx="8437305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370426752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287349786"/>
                    </a:ext>
                  </a:extLst>
                </a:gridCol>
                <a:gridCol w="171295">
                  <a:extLst>
                    <a:ext uri="{9D8B030D-6E8A-4147-A177-3AD203B41FA5}">
                      <a16:colId xmlns:a16="http://schemas.microsoft.com/office/drawing/2014/main" val="3883685702"/>
                    </a:ext>
                  </a:extLst>
                </a:gridCol>
                <a:gridCol w="2085038">
                  <a:extLst>
                    <a:ext uri="{9D8B030D-6E8A-4147-A177-3AD203B41FA5}">
                      <a16:colId xmlns:a16="http://schemas.microsoft.com/office/drawing/2014/main" val="3057376642"/>
                    </a:ext>
                  </a:extLst>
                </a:gridCol>
                <a:gridCol w="1650326">
                  <a:extLst>
                    <a:ext uri="{9D8B030D-6E8A-4147-A177-3AD203B41FA5}">
                      <a16:colId xmlns:a16="http://schemas.microsoft.com/office/drawing/2014/main" val="3205666571"/>
                    </a:ext>
                  </a:extLst>
                </a:gridCol>
                <a:gridCol w="1650326">
                  <a:extLst>
                    <a:ext uri="{9D8B030D-6E8A-4147-A177-3AD203B41FA5}">
                      <a16:colId xmlns:a16="http://schemas.microsoft.com/office/drawing/2014/main" val="11314965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Жизнь ученических сообществ 	</a:t>
                      </a:r>
                      <a:endParaRPr lang="ru-RU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r>
                        <a:rPr lang="ru-RU" sz="1600" b="0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Внеурочная деятельность по предметам школьной программы</a:t>
                      </a:r>
                      <a:endParaRPr lang="ru-RU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Внеурочная деятельность по предметам школьной программы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Воспитательные мероприятия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Всего, </a:t>
                      </a:r>
                      <a:r>
                        <a:rPr lang="ru-RU" sz="1600" b="1" i="0" u="sng" strike="noStrike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часов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76591519"/>
                  </a:ext>
                </a:extLst>
              </a:tr>
              <a:tr h="0"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10-й класс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367721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1-е полугодие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76637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осенние каникулы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992791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2-е полугодие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011499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летние </a:t>
                      </a: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каникулы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64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ИТОГО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60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5064156"/>
                  </a:ext>
                </a:extLst>
              </a:tr>
            </a:tbl>
          </a:graphicData>
        </a:graphic>
      </p:graphicFrame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A0220365-FD64-C4EA-6E01-B6224E4FBBC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8294478"/>
              </p:ext>
            </p:extLst>
          </p:nvPr>
        </p:nvGraphicFramePr>
        <p:xfrm>
          <a:off x="683568" y="1340768"/>
          <a:ext cx="8352928" cy="18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15559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63E47D-DFB4-99EE-9EDE-52711A04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План внеурочной деятельности в образовательной организации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4F7072-8E99-413A-EA3E-06361803D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72816"/>
            <a:ext cx="8496944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По решению педагогического коллектива, родительской общественности, интересов и запросов детей и родителей план внеурочной деятельности в образовательной организации модифицируется в соответствии с пятью профилями: естественнонаучным, гуманитарным, социально-экономическим, технологическим, универсальным.</a:t>
            </a:r>
          </a:p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Инвариантный компонент плана внеурочной деятельности (вне зависимости от профиля) предполагает: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организацию жизни ученических сообществ в форме клубных встреч (организованного тематического и свободного общения старшеклассников), участие обучающихся в делах классного ученического коллектива и в общих коллективных делах образовательной организации;</a:t>
            </a:r>
          </a:p>
          <a:p>
            <a:pPr marL="0" indent="0" algn="just">
              <a:buNone/>
            </a:pPr>
            <a:r>
              <a:rPr lang="ru-RU" sz="18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- проведение ежемесячного учебного собрания по проблемам организации учебного процесса, индивидуальных и групповых консультаций по вопросам организационного обеспечения обучения и обеспечения благополучия обучающихся в жизни образовательной организации.</a:t>
            </a:r>
          </a:p>
          <a:p>
            <a:pPr marL="0" indent="0" algn="just">
              <a:buNone/>
            </a:pPr>
            <a:r>
              <a:rPr lang="ru-RU" sz="18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Вариативный компонент </a:t>
            </a:r>
            <a:r>
              <a:rPr lang="ru-RU" sz="1800" b="0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прописывается по отдельным профилям.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32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8633C4-67E4-4888-9AFD-70BDB2543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Значимые итоги - 2022: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5615D0C-38D2-4E75-BE41-FCCE62AC5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</a:rPr>
              <a:t>Вступили в Профсоюз 18 493 человека (на 2 823 больше, чем в 2021 г.) 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течение 2022 года подписаны </a:t>
            </a: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три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Соглашения о внесении изменений в Соглашение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годы.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Подготовлено 3 совместных письма Министерства образования и молодежной политики Свердловской области и Свердловской областной организации Профсоюза.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</a:rPr>
              <a:t>Весенние и осенние школы молодых педагогов охватили свыше 500 участников.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V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«Зимняя школа молодого педагога Свердловской области» собрала 98 молодых педагогов и наставников из 43 территориальных организаций Профсоюза и 14 представителей педагогических колледжей.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latin typeface="Arial Narrow" panose="020B0606020202030204" pitchFamily="34" charset="0"/>
              </a:rPr>
              <a:t>В обучающих окружных семинарах приняли участие свыше 2 700 человек из 52 ТО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</a:rPr>
              <a:t>С участием представителей 53 территориальных организаций была проведена оценка готовности к новому учебному году 1 989 образовательных организаций.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1800" b="1" dirty="0">
                <a:solidFill>
                  <a:srgbClr val="3636A8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Экономическая эффективность проверок трудового законодательства составила более 500 миллионов рублей!</a:t>
            </a:r>
            <a:endParaRPr lang="ru-RU" sz="1800" b="1" dirty="0">
              <a:solidFill>
                <a:srgbClr val="3636A8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3EA94CCB-9364-CA5F-D10B-190EE6817711}"/>
              </a:ext>
            </a:extLst>
          </p:cNvPr>
          <p:cNvGrpSpPr/>
          <p:nvPr/>
        </p:nvGrpSpPr>
        <p:grpSpPr>
          <a:xfrm>
            <a:off x="7092280" y="404664"/>
            <a:ext cx="1872208" cy="1012974"/>
            <a:chOff x="0" y="0"/>
            <a:chExt cx="2221427" cy="1075135"/>
          </a:xfrm>
        </p:grpSpPr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3347FB2F-97EF-847D-DC20-5D15FAB4B983}"/>
                </a:ext>
              </a:extLst>
            </p:cNvPr>
            <p:cNvSpPr/>
            <p:nvPr/>
          </p:nvSpPr>
          <p:spPr>
            <a:xfrm>
              <a:off x="0" y="0"/>
              <a:ext cx="2221427" cy="1075135"/>
            </a:xfrm>
            <a:prstGeom prst="rect">
              <a:avLst/>
            </a:prstGeom>
            <a:ln w="22225" cap="rnd" cmpd="thickThin">
              <a:solidFill>
                <a:schemeClr val="accent1">
                  <a:lumMod val="75000"/>
                </a:schemeClr>
              </a:solidFill>
            </a:ln>
            <a:effectLst>
              <a:outerShdw blurRad="50800" dist="50800" dir="5400000" algn="ctr" rotWithShape="0">
                <a:srgbClr val="00B050">
                  <a:alpha val="74000"/>
                </a:srgbClr>
              </a:outerShdw>
            </a:effectLst>
          </p:spPr>
          <p:style>
            <a:lnRef idx="2">
              <a:scrgbClr r="0" g="0" b="0"/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2FFD122-182F-1A97-3B2E-E308E5B104F6}"/>
                </a:ext>
              </a:extLst>
            </p:cNvPr>
            <p:cNvSpPr txBox="1"/>
            <p:nvPr/>
          </p:nvSpPr>
          <p:spPr>
            <a:xfrm>
              <a:off x="1" y="0"/>
              <a:ext cx="2221426" cy="1075135"/>
            </a:xfrm>
            <a:prstGeom prst="rect">
              <a:avLst/>
            </a:prstGeom>
            <a:ln w="22225" cmpd="thickThin">
              <a:solidFill>
                <a:schemeClr val="accent1">
                  <a:lumMod val="75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02870" tIns="102870" rIns="102870" bIns="102870" numCol="1" spcCol="1270" anchor="ctr" anchorCtr="0">
              <a:noAutofit/>
            </a:bodyPr>
            <a:lstStyle/>
            <a:p>
              <a:pPr marL="0" lvl="0" indent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2000" b="1" kern="1200" dirty="0">
                  <a:solidFill>
                    <a:srgbClr val="3636A8"/>
                  </a:solidFill>
                  <a:latin typeface="Arial Narrow" pitchFamily="34" charset="0"/>
                </a:rPr>
                <a:t>102 545</a:t>
              </a:r>
            </a:p>
            <a:p>
              <a:pPr marL="0" lvl="0" indent="0" algn="ctr" defTabSz="1200150" rtl="0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None/>
              </a:pPr>
              <a:r>
                <a:rPr lang="ru-RU" sz="2000" b="1" kern="1200" dirty="0">
                  <a:solidFill>
                    <a:srgbClr val="3636A8"/>
                  </a:solidFill>
                  <a:latin typeface="Arial Narrow" pitchFamily="34" charset="0"/>
                </a:rPr>
                <a:t>Членов Профсоюза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524441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624DB7-C64F-4DDB-6DC6-BD230E949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274638"/>
            <a:ext cx="6851104" cy="1143000"/>
          </a:xfrm>
        </p:spPr>
        <p:txBody>
          <a:bodyPr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ВНЕУРОЧНАЯ ДЕЯТЕЛЬНОСТЬ</a:t>
            </a:r>
            <a:b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10 часов в неделю</a:t>
            </a:r>
            <a:b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en-US" sz="1600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hlinkClick r:id="rId2"/>
              </a:rPr>
              <a:t>https://edsoo.ru/Vneurochnaya_deyatelnost.htm</a:t>
            </a:r>
            <a:r>
              <a:rPr lang="ru-RU" sz="1600" i="0" u="none" strike="noStrike" baseline="0" dirty="0">
                <a:solidFill>
                  <a:srgbClr val="3636A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</a:t>
            </a:r>
            <a:endParaRPr lang="ru-RU" sz="1600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97E2B150-E84A-3B7E-8281-01C0375EEA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168863"/>
              </p:ext>
            </p:extLst>
          </p:nvPr>
        </p:nvGraphicFramePr>
        <p:xfrm>
          <a:off x="323528" y="1916832"/>
          <a:ext cx="8640960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1357">
                  <a:extLst>
                    <a:ext uri="{9D8B030D-6E8A-4147-A177-3AD203B41FA5}">
                      <a16:colId xmlns:a16="http://schemas.microsoft.com/office/drawing/2014/main" val="3896732701"/>
                    </a:ext>
                  </a:extLst>
                </a:gridCol>
                <a:gridCol w="7769603">
                  <a:extLst>
                    <a:ext uri="{9D8B030D-6E8A-4147-A177-3AD203B41FA5}">
                      <a16:colId xmlns:a16="http://schemas.microsoft.com/office/drawing/2014/main" val="4016635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«Разговоры о важном» </a:t>
                      </a:r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(цикл внеурочных занятий для обучающихся 1-2,3-4,5-7,8-9,10-11 классов)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915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3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Дополнительное изучение учебных предметов </a:t>
                      </a:r>
                      <a:endParaRPr lang="ru-RU" sz="2000" b="0" i="0" u="none" strike="noStrike" kern="1200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(углубленное изучение учебных предметов, организация учебно-исследовательской и проектной деятельности, модули по краеведению и др.)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548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Формирование функциональной грамотности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756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час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Профориентационная работа/ предпринимательство/финансовая грамотность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593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Развитие личности и самореализация обучающихся </a:t>
                      </a:r>
                      <a:endParaRPr lang="ru-RU" sz="2000" b="0" i="0" u="none" strike="noStrike" kern="1200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(занятия в хоре, школьном театре, участие в спортивных мероприятиях и др.)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5545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2 часа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Комплекс воспитательных мероприятий</a:t>
                      </a:r>
                      <a:r>
                        <a:rPr lang="ru-RU" sz="20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 деятельность ученических сообществ, педагогическая поддержка обучающихся и обеспечение их благополучия в пространстве школе</a:t>
                      </a:r>
                      <a:endParaRPr lang="ru-RU" sz="20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3086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66127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659D8E-E6DF-8A62-3FF5-463EDAAA3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274638"/>
            <a:ext cx="6563072" cy="1143000"/>
          </a:xfrm>
        </p:spPr>
        <p:txBody>
          <a:bodyPr anchor="ctr"/>
          <a:lstStyle/>
          <a:p>
            <a: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Принципы организации внеурочной деятельности</a:t>
            </a:r>
            <a:br>
              <a:rPr lang="ru-RU" sz="28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16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(институт развития стратегии образования РАО)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D60ED50-523E-C9B8-A6D5-A8A05613AB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772816"/>
            <a:ext cx="8640960" cy="4525963"/>
          </a:xfrm>
        </p:spPr>
        <p:txBody>
          <a:bodyPr/>
          <a:lstStyle/>
          <a:p>
            <a:r>
              <a:rPr lang="ru-RU" sz="1600" b="1" i="1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Интерес</a:t>
            </a:r>
            <a:r>
              <a:rPr lang="ru-RU" sz="16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Важно, чтобы педагог помог ребенку найти в школе «свою» внеурочную деятельность, привлекательную именно для него. Это поможет укрепить контакты педагогов с детьми, будет способствовать формированию в глазах детей позитивного восприятия школы, уменьшит риск их вовлечения в нежелательные, антисоциальные виды деятельности. </a:t>
            </a:r>
          </a:p>
          <a:p>
            <a:r>
              <a:rPr lang="ru-RU" sz="1600" b="1" i="1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Сотрудничество</a:t>
            </a:r>
            <a:r>
              <a:rPr lang="ru-RU" sz="16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Важно, чтобы педагог организовывал внеурочную деятельность не столько для детей, сколько вместе с детьми. То есть давал им возможность взять на себя ответственность за отдельные фрагменты организации этих видов деятельности - сначала за фрагменты попроще, затем посложнее. Это помогает детям взрослеть, преодолевая свою инфантильность и развивая самостоятельность и ответственность. </a:t>
            </a:r>
          </a:p>
          <a:p>
            <a:r>
              <a:rPr lang="ru-RU" sz="1600" b="1" i="1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Доверие</a:t>
            </a:r>
            <a:r>
              <a:rPr lang="ru-RU" sz="16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.</a:t>
            </a: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Во внеурочной деятельности педагогу особенно важно стремиться к установлению доверительных и доброжелательных отношений со школьниками. Это поможет ему сплотить вокруг себя детей и стать для них значимым взрослым, к которому дети больше прислушиваются, чьи требования и просьбы воспринимаются позитивнее, чье поведение и жизненные принципы охотнее воспринимаются ими в качестве образцов для подражания. </a:t>
            </a:r>
          </a:p>
          <a:p>
            <a:r>
              <a:rPr lang="ru-RU" sz="1600" b="1" i="1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Неназидательность. </a:t>
            </a:r>
            <a:r>
              <a:rPr lang="ru-RU" sz="16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Содержание внеурочных занятий не должно преподноситься ребенку в форме назиданий. Ребенок не должен становиться пассивным потребителем информации. Важно дать ему самому делать выводы из увиденного и услышанного на занятиях: спорить, доказывать свою точку зрения, слышать мнения других. Только тогда будет формироваться его мировоззрение, его собственная жизненная позиция. </a:t>
            </a:r>
            <a:endParaRPr lang="ru-RU" sz="160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5508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98E246-3CDF-FDF3-53AF-794AA725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НА ПУТИ К ЭКОНОМИКЕ ЗАМКНУТОГО ЦИКЛА. СОВЕРШЕНСТВОВАНИЕ СИСТЕМЫ ОБРАЩЕНИЯ С ОТХОДАМИ.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70C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4-ая Всероссийская научно-практическая конференция с международным участием</a:t>
            </a:r>
            <a:br>
              <a:rPr lang="ru-RU" sz="18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</a:b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A715501-ED05-18A3-FF83-4313C071E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marL="0" indent="0" algn="ctr">
              <a:spcBef>
                <a:spcPts val="600"/>
              </a:spcBef>
              <a:buNone/>
            </a:pP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Конференция проводится с </a:t>
            </a: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6 по 7 апреля 2023 года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в ON-LINE формате на платформе Министерства энергетики и ЖКХ Свердловской области без организационного сбора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Основные научные направления конференции: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8900" indent="0" defTabSz="896938">
              <a:spcBef>
                <a:spcPts val="30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1.</a:t>
            </a:r>
            <a:r>
              <a:rPr lang="ru-RU" sz="18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Создание экономики замкнутого цикла. Снижение количества захораниваемых отходов.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8900" indent="0" defTabSz="896938">
              <a:spcBef>
                <a:spcPts val="30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2.</a:t>
            </a:r>
            <a:r>
              <a:rPr lang="ru-RU" sz="18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Проблемы накопления отходов, их  транспортировки, обработки, утилизации, обезвреживания и захоронения.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8900" indent="0" defTabSz="896938">
              <a:spcBef>
                <a:spcPts val="30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3.</a:t>
            </a:r>
            <a:r>
              <a:rPr lang="ru-RU" sz="18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Обращение с опасными отходами (радиоактивными, медицинскими, биологическими, горно-промышленными и др.).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8900" indent="0" defTabSz="896938">
              <a:spcBef>
                <a:spcPts val="300"/>
              </a:spcBef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4.</a:t>
            </a:r>
            <a:r>
              <a:rPr lang="ru-RU" sz="18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Инфраструктура в области обращения с коммунальными отходами. Проблемы несанкционированных свалок.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88900" indent="0" defTabSz="896938">
              <a:spcBef>
                <a:spcPts val="300"/>
              </a:spcBef>
              <a:spcAft>
                <a:spcPts val="1200"/>
              </a:spcAft>
              <a:buNone/>
            </a:pPr>
            <a:r>
              <a:rPr lang="ru-RU" sz="1800" b="1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5.</a:t>
            </a:r>
            <a:r>
              <a:rPr lang="ru-RU" sz="1800" dirty="0">
                <a:solidFill>
                  <a:srgbClr val="C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Население и ТКО: экологическое образование, просвещение и воспитание в вопросах обращения с отходами, рациональное потребление.</a:t>
            </a:r>
            <a:endParaRPr lang="ru-RU" sz="18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marL="0" indent="0" defTabSz="896938">
              <a:spcBef>
                <a:spcPts val="600"/>
              </a:spcBef>
              <a:buNone/>
            </a:pP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Срок подачи заявок на участие в конференции: до 15 марта 2023 года</a:t>
            </a:r>
          </a:p>
          <a:p>
            <a:pPr marL="0" indent="0" defTabSz="896938">
              <a:spcBef>
                <a:spcPts val="600"/>
              </a:spcBef>
              <a:buNone/>
            </a:pP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Срок сдачи докладов до 30 марта 2023 года</a:t>
            </a:r>
          </a:p>
          <a:p>
            <a:pPr marL="0" indent="0">
              <a:buNone/>
            </a:pPr>
            <a:r>
              <a:rPr lang="en-US" sz="1400" b="1" i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E</a:t>
            </a:r>
            <a:r>
              <a:rPr lang="ru-RU" sz="1400" b="1" i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-</a:t>
            </a:r>
            <a:r>
              <a:rPr lang="en-US" sz="1400" b="1" i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mail</a:t>
            </a: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: </a:t>
            </a:r>
            <a:r>
              <a:rPr lang="en-US" sz="1400" b="1" dirty="0" err="1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lipaevagni</a:t>
            </a: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@</a:t>
            </a:r>
            <a:r>
              <a:rPr lang="en-US" sz="1400" b="1" dirty="0" err="1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yandex</a:t>
            </a: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.</a:t>
            </a:r>
            <a:r>
              <a:rPr lang="en-US" sz="1400" b="1" dirty="0" err="1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ru</a:t>
            </a: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   </a:t>
            </a:r>
            <a:r>
              <a:rPr lang="ru-RU" sz="1400" b="1" i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Тел. для справок</a:t>
            </a:r>
            <a:r>
              <a:rPr lang="ru-RU" sz="1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: +79043817970, +79826041779 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Рисунок 16">
            <a:extLst>
              <a:ext uri="{FF2B5EF4-FFF2-40B4-BE49-F238E27FC236}">
                <a16:creationId xmlns:a16="http://schemas.microsoft.com/office/drawing/2014/main" id="{71528A6A-4815-32E6-B95A-CF30D36359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730485"/>
            <a:ext cx="4381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71594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D59C6-CAA2-4ADA-120A-1EBC69756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548680"/>
            <a:ext cx="6552728" cy="1143000"/>
          </a:xfrm>
        </p:spPr>
        <p:txBody>
          <a:bodyPr/>
          <a:lstStyle/>
          <a:p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Оформление трудовых отношений с работниками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2D42B9-9105-AB6C-8630-FE94D2CB3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1.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План внеурочной деятельности является частью организационного раздела основной образовательной программы среднего общего образования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и представляет собой описание целостной системы функционирования образовательной организации в сфере внеурочной деятельности.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Внеурочная деятельность планируется в часах.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2. При установлении педагогам часов учебной нагрузки на очередной учебный год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часы внеурочной деятельности вносятся в тарификацию на основании подписанного с работником трудового договора 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(дополнительного соглашения к нему).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3. При определении права работника на установление ему досрочной страховой пенсии по старости </a:t>
            </a:r>
            <a:r>
              <a:rPr lang="ru-RU" sz="2000" b="1" dirty="0">
                <a:solidFill>
                  <a:srgbClr val="3636A8"/>
                </a:solidFill>
                <a:latin typeface="Arial Narrow" panose="020B0606020202030204" pitchFamily="34" charset="0"/>
              </a:rPr>
              <a:t>часы внеурочной деятельности учитываются как часы педагогической нагрузки при оценке объема выполняемой педагогическим работником педагогической работы </a:t>
            </a:r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(в соответствии с занимаемой им должностью).</a:t>
            </a:r>
            <a:endParaRPr lang="ru-RU" sz="20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608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D0F8E1-92DF-4E50-A231-4603D6119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Times New Roman" panose="02020603050405020304" pitchFamily="18" charset="0"/>
              </a:rPr>
              <a:t>Единые рекомендации по установлению на федеральном, региональном и местном уровнях систем оплаты труда работников государственных и муниципальных учреждений на 2023 год (ст. 135 ТК РФ – учет обязателен!)</a:t>
            </a:r>
            <a:endParaRPr lang="ru-RU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9A300-15E6-4301-9054-C5158F27E7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2060848"/>
            <a:ext cx="8424936" cy="36004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33. При разработке нормативных правовых актов по оплате труда работников учреждений органы государственной власти субъектов Российской Федерации и органы местного самоуправления не вправе:</a:t>
            </a:r>
          </a:p>
          <a:p>
            <a:pPr marL="0" indent="0" algn="just">
              <a:buNone/>
            </a:pPr>
            <a:r>
              <a:rPr lang="ru-RU" sz="200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е) устанавливать повышающие коэффициенты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за наличие среднего профессионального или высшего образования при формировании размеров должностных окладов (ставок заработной платы) по должностям служащих, квалификационные характеристики которых не содержат требований о наличии среднего профессионального или высшего образования;</a:t>
            </a:r>
          </a:p>
          <a:p>
            <a:pPr marL="0" indent="0" algn="just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ж) </a:t>
            </a:r>
            <a:r>
              <a:rPr lang="ru-RU" sz="2000" b="1" i="0" u="none" strike="noStrike" baseline="0" dirty="0">
                <a:solidFill>
                  <a:srgbClr val="3636A8"/>
                </a:solidFill>
                <a:highlight>
                  <a:srgbClr val="FFFFCC"/>
                </a:highlight>
                <a:latin typeface="Arial Narrow" panose="020B0606020202030204" pitchFamily="34" charset="0"/>
              </a:rPr>
              <a:t>устанавливать по должностям работников, входящим в один и тот же квалификационный уровень профессиональной квалификационной группы, различные размеры окладов (должностных окладов), ставок заработной платы,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различные размеры повышающих коэффициентов к окладам (должностным окладам), ставкам заработной платы;</a:t>
            </a:r>
          </a:p>
          <a:p>
            <a:pPr algn="just"/>
            <a:endParaRPr lang="ru-RU" sz="1800" b="1" i="0" u="none" strike="noStrike" baseline="0" dirty="0">
              <a:solidFill>
                <a:srgbClr val="0000FF"/>
              </a:solidFill>
              <a:latin typeface="Times New Roman" panose="02020603050405020304" pitchFamily="18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40746501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6446CFB3-6AB9-BAA7-AD4A-1B848D9766C4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86767275"/>
              </p:ext>
            </p:extLst>
          </p:nvPr>
        </p:nvGraphicFramePr>
        <p:xfrm>
          <a:off x="179512" y="404664"/>
          <a:ext cx="8712967" cy="60179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0100">
                  <a:extLst>
                    <a:ext uri="{9D8B030D-6E8A-4147-A177-3AD203B41FA5}">
                      <a16:colId xmlns:a16="http://schemas.microsoft.com/office/drawing/2014/main" val="1695119923"/>
                    </a:ext>
                  </a:extLst>
                </a:gridCol>
                <a:gridCol w="1054289">
                  <a:extLst>
                    <a:ext uri="{9D8B030D-6E8A-4147-A177-3AD203B41FA5}">
                      <a16:colId xmlns:a16="http://schemas.microsoft.com/office/drawing/2014/main" val="1466912524"/>
                    </a:ext>
                  </a:extLst>
                </a:gridCol>
                <a:gridCol w="935501">
                  <a:extLst>
                    <a:ext uri="{9D8B030D-6E8A-4147-A177-3AD203B41FA5}">
                      <a16:colId xmlns:a16="http://schemas.microsoft.com/office/drawing/2014/main" val="1696380957"/>
                    </a:ext>
                  </a:extLst>
                </a:gridCol>
                <a:gridCol w="935501">
                  <a:extLst>
                    <a:ext uri="{9D8B030D-6E8A-4147-A177-3AD203B41FA5}">
                      <a16:colId xmlns:a16="http://schemas.microsoft.com/office/drawing/2014/main" val="1215871453"/>
                    </a:ext>
                  </a:extLst>
                </a:gridCol>
                <a:gridCol w="814869">
                  <a:extLst>
                    <a:ext uri="{9D8B030D-6E8A-4147-A177-3AD203B41FA5}">
                      <a16:colId xmlns:a16="http://schemas.microsoft.com/office/drawing/2014/main" val="3047720037"/>
                    </a:ext>
                  </a:extLst>
                </a:gridCol>
                <a:gridCol w="814869">
                  <a:extLst>
                    <a:ext uri="{9D8B030D-6E8A-4147-A177-3AD203B41FA5}">
                      <a16:colId xmlns:a16="http://schemas.microsoft.com/office/drawing/2014/main" val="1444917604"/>
                    </a:ext>
                  </a:extLst>
                </a:gridCol>
                <a:gridCol w="814050">
                  <a:extLst>
                    <a:ext uri="{9D8B030D-6E8A-4147-A177-3AD203B41FA5}">
                      <a16:colId xmlns:a16="http://schemas.microsoft.com/office/drawing/2014/main" val="3586884661"/>
                    </a:ext>
                  </a:extLst>
                </a:gridCol>
                <a:gridCol w="814050">
                  <a:extLst>
                    <a:ext uri="{9D8B030D-6E8A-4147-A177-3AD203B41FA5}">
                      <a16:colId xmlns:a16="http://schemas.microsoft.com/office/drawing/2014/main" val="2338783226"/>
                    </a:ext>
                  </a:extLst>
                </a:gridCol>
                <a:gridCol w="814869">
                  <a:extLst>
                    <a:ext uri="{9D8B030D-6E8A-4147-A177-3AD203B41FA5}">
                      <a16:colId xmlns:a16="http://schemas.microsoft.com/office/drawing/2014/main" val="1511822469"/>
                    </a:ext>
                  </a:extLst>
                </a:gridCol>
                <a:gridCol w="814869">
                  <a:extLst>
                    <a:ext uri="{9D8B030D-6E8A-4147-A177-3AD203B41FA5}">
                      <a16:colId xmlns:a16="http://schemas.microsoft.com/office/drawing/2014/main" val="3033236879"/>
                    </a:ext>
                  </a:extLst>
                </a:gridCol>
              </a:tblGrid>
              <a:tr h="222766"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Квалификационный уровень профессиональной квалификационной группы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Должности, отнесенные к квалификационному уровню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размер должностного оклада, 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имеющих 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045970"/>
                  </a:ext>
                </a:extLst>
              </a:tr>
              <a:tr h="9579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средне-специальное образование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, н/в без категории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средне-специальное 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образование,н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/в и 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соответствие занимаемой должности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highlight>
                          <a:srgbClr val="FFFFCC"/>
                        </a:highlight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средне-специальное образование  и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 квалификационную  категорию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средне-специальное образование и высшую квалификационную категорию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высшее образование, 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без категории</a:t>
                      </a:r>
                    </a:p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высшее образование и 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соотвествие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 занимаемой должности(</a:t>
                      </a:r>
                      <a:r>
                        <a:rPr lang="ru-RU" sz="1400" dirty="0" err="1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руб</a:t>
                      </a: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)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highlight>
                          <a:srgbClr val="FFFFCC"/>
                        </a:highlight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высшее образование , и</a:t>
                      </a:r>
                    </a:p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 квалификационную  категорию</a:t>
                      </a:r>
                    </a:p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(руб)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 высшее образование</a:t>
                      </a:r>
                    </a:p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и высшую квалификационную категорию</a:t>
                      </a:r>
                    </a:p>
                    <a:p>
                      <a:pPr algn="ctr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(руб)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3582024929"/>
                  </a:ext>
                </a:extLst>
              </a:tr>
              <a:tr h="662030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Второй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Педагог дополнительного образования 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highlight>
                          <a:srgbClr val="FFFFCC"/>
                        </a:highlight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highlight>
                          <a:srgbClr val="FFFFCC"/>
                        </a:highlight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824208465"/>
                  </a:ext>
                </a:extLst>
              </a:tr>
              <a:tr h="441353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Второй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Педагог-организатор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2429044192"/>
                  </a:ext>
                </a:extLst>
              </a:tr>
              <a:tr h="441353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Третий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Педагог-психолог 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3984150445"/>
                  </a:ext>
                </a:extLst>
              </a:tr>
              <a:tr h="331015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Четвертый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Учитель-логопед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680162435"/>
                  </a:ext>
                </a:extLst>
              </a:tr>
              <a:tr h="441353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Четвертый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Учитель-дефектолог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2370934175"/>
                  </a:ext>
                </a:extLst>
              </a:tr>
              <a:tr h="441353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Четвертый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Тьютор, социальны й педагог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14500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17500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2125626883"/>
                  </a:ext>
                </a:extLst>
              </a:tr>
              <a:tr h="110338"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Четвертый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Учитель 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17000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18000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15500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16500</a:t>
                      </a:r>
                      <a:endParaRPr lang="ru-RU" sz="140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19000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rgbClr val="3636A8"/>
                          </a:solidFill>
                          <a:effectLst/>
                          <a:latin typeface="Arial Narrow" panose="020B0606020202030204" pitchFamily="34" charset="0"/>
                        </a:rPr>
                        <a:t>21000</a:t>
                      </a:r>
                      <a:endParaRPr lang="ru-RU" sz="1400" dirty="0">
                        <a:solidFill>
                          <a:srgbClr val="3636A8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45138" marR="45138" marT="0" marB="0"/>
                </a:tc>
                <a:extLst>
                  <a:ext uri="{0D108BD9-81ED-4DB2-BD59-A6C34878D82A}">
                    <a16:rowId xmlns:a16="http://schemas.microsoft.com/office/drawing/2014/main" val="197871505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02DA2CB-46DC-E05D-3A01-81BB9FF24099}"/>
              </a:ext>
            </a:extLst>
          </p:cNvPr>
          <p:cNvSpPr txBox="1"/>
          <p:nvPr/>
        </p:nvSpPr>
        <p:spPr>
          <a:xfrm rot="19972074">
            <a:off x="1878875" y="2257069"/>
            <a:ext cx="6246440" cy="1380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80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</a:rPr>
              <a:t>НАРУШЕНИЕ</a:t>
            </a:r>
            <a:endParaRPr lang="ru-RU" sz="8000" b="1" dirty="0">
              <a:solidFill>
                <a:srgbClr val="FF0000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10883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416E9C-AE8D-45AF-B89F-90535E95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 anchor="ctr"/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ПРОФЕССИОНАЛЬНАЯ КВАЛИФИКАЦИОННАЯ ГРУППА ДОЛЖНОСТЕЙ ПЕДАГОГИЧЕСКИХ РАБОТНИКОВ</a:t>
            </a:r>
            <a:b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(708-ПП)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0B578EEA-6E5C-6DD2-425B-6823B62228AC}"/>
              </a:ext>
            </a:extLst>
          </p:cNvPr>
          <p:cNvGraphicFramePr>
            <a:graphicFrameLocks noGrp="1"/>
          </p:cNvGraphicFramePr>
          <p:nvPr/>
        </p:nvGraphicFramePr>
        <p:xfrm>
          <a:off x="611560" y="1628800"/>
          <a:ext cx="8178080" cy="466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72892086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350537423"/>
                    </a:ext>
                  </a:extLst>
                </a:gridCol>
                <a:gridCol w="1841376">
                  <a:extLst>
                    <a:ext uri="{9D8B030D-6E8A-4147-A177-3AD203B41FA5}">
                      <a16:colId xmlns:a16="http://schemas.microsoft.com/office/drawing/2014/main" val="1015532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Квалификационный уровень 	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Должности работников образования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Минимальный размер должностного оклада, ставки заработной платы</a:t>
                      </a:r>
                      <a:r>
                        <a:rPr lang="ru-RU" sz="1600" b="1" i="0" u="none" strike="noStrike" baseline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*</a:t>
                      </a:r>
                      <a:endParaRPr lang="ru-RU" sz="1600" b="1" i="0" u="none" strike="noStrike" baseline="0" dirty="0">
                        <a:solidFill>
                          <a:srgbClr val="FF0000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192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 по труду; инструктор по физической культуре; музыкальный руководитель; старший вожатый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8 301</a:t>
                      </a:r>
                    </a:p>
                    <a:p>
                      <a:pPr algn="ctr"/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9 546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59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инструктор-методист; концертмейстер; педагог дополнительного образования; педагог-организатор; социальный педагог;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8 999</a:t>
                      </a:r>
                    </a:p>
                    <a:p>
                      <a:pPr algn="ctr"/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10 349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1719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воспитатель; мастер производственного обучения; методист; педагог-психолог; старший инструктор-методист; старший педагог дополнительного образования; старший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8 999</a:t>
                      </a:r>
                    </a:p>
                    <a:p>
                      <a:pPr algn="ctr"/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10 349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1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преподаватель; преподаватель-организатор основ безопасности жизнедеятельности; руководитель физического воспитания; старший воспитатель; старший методист; тьютор; учитель; учитель-дефектолог; учитель-логопед (логопед), педагог-библиотекарь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9 303</a:t>
                      </a:r>
                    </a:p>
                    <a:p>
                      <a:pPr algn="ctr"/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10 698</a:t>
                      </a:r>
                      <a:r>
                        <a:rPr lang="ru-RU" sz="1800" b="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18275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330E5AD-87C1-B973-7165-17DB5361931A}"/>
              </a:ext>
            </a:extLst>
          </p:cNvPr>
          <p:cNvSpPr txBox="1"/>
          <p:nvPr/>
        </p:nvSpPr>
        <p:spPr>
          <a:xfrm>
            <a:off x="647564" y="6292240"/>
            <a:ext cx="81060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i="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*на 01.08.2022.г. с учетом проведенной ежегодной индексации заработной платы</a:t>
            </a:r>
          </a:p>
        </p:txBody>
      </p:sp>
    </p:spTree>
    <p:extLst>
      <p:ext uri="{BB962C8B-B14F-4D97-AF65-F5344CB8AC3E}">
        <p14:creationId xmlns:p14="http://schemas.microsoft.com/office/powerpoint/2010/main" val="1211049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5F6F28-8B0D-4EEB-9C8E-3165E646C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27999"/>
            <a:ext cx="6635080" cy="768753"/>
          </a:xfrm>
        </p:spPr>
        <p:txBody>
          <a:bodyPr anchor="ctr"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ФОТ (100 %)*</a:t>
            </a:r>
            <a:endParaRPr lang="ru-RU" sz="2400" b="1" dirty="0">
              <a:solidFill>
                <a:srgbClr val="3636A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B1E5AAB6-2EDA-4BBE-A2A6-8BC170497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733895"/>
              </p:ext>
            </p:extLst>
          </p:nvPr>
        </p:nvGraphicFramePr>
        <p:xfrm>
          <a:off x="354360" y="2523121"/>
          <a:ext cx="843528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816359060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4112785959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38138572"/>
                    </a:ext>
                  </a:extLst>
                </a:gridCol>
                <a:gridCol w="1985392">
                  <a:extLst>
                    <a:ext uri="{9D8B030D-6E8A-4147-A177-3AD203B41FA5}">
                      <a16:colId xmlns:a16="http://schemas.microsoft.com/office/drawing/2014/main" val="197641478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Стимулирующие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Оклады (ставки)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Компенсационные</a:t>
                      </a:r>
                      <a:r>
                        <a:rPr lang="ru-RU" sz="1400" b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 (в т.ч. за дополнительные виды работ)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Районный коэффициент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242743"/>
                  </a:ext>
                </a:extLst>
              </a:tr>
              <a:tr h="158417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Интенсивность, высокие результаты, качество, стаж, итоги работы</a:t>
                      </a: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Повышения за квалификационную категорию и работу на селе</a:t>
                      </a: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 среднем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12 - 17 %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79504"/>
                  </a:ext>
                </a:extLst>
              </a:tr>
            </a:tbl>
          </a:graphicData>
        </a:graphic>
      </p:graphicFrame>
      <p:sp>
        <p:nvSpPr>
          <p:cNvPr id="8" name="Правая фигурная скобка 7">
            <a:extLst>
              <a:ext uri="{FF2B5EF4-FFF2-40B4-BE49-F238E27FC236}">
                <a16:creationId xmlns:a16="http://schemas.microsoft.com/office/drawing/2014/main" id="{1899E534-BF39-4B04-A738-9AB8F499B2B1}"/>
              </a:ext>
            </a:extLst>
          </p:cNvPr>
          <p:cNvSpPr/>
          <p:nvPr/>
        </p:nvSpPr>
        <p:spPr>
          <a:xfrm rot="5400000" flipH="1">
            <a:off x="6638927" y="1022264"/>
            <a:ext cx="252000" cy="2363646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4291D8-B652-42A5-84DE-EF8CF5565936}"/>
              </a:ext>
            </a:extLst>
          </p:cNvPr>
          <p:cNvSpPr txBox="1"/>
          <p:nvPr/>
        </p:nvSpPr>
        <p:spPr>
          <a:xfrm>
            <a:off x="5691116" y="1616422"/>
            <a:ext cx="21476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u="none" strike="noStrike" baseline="0" dirty="0">
                <a:solidFill>
                  <a:srgbClr val="009900"/>
                </a:solidFill>
                <a:latin typeface="Arial Narrow" panose="020B0606020202030204" pitchFamily="34" charset="0"/>
              </a:rPr>
              <a:t>без учета !!!</a:t>
            </a:r>
            <a:endParaRPr lang="ru-RU" sz="2400" dirty="0">
              <a:solidFill>
                <a:srgbClr val="009900"/>
              </a:solidFill>
            </a:endParaRPr>
          </a:p>
        </p:txBody>
      </p:sp>
      <p:sp>
        <p:nvSpPr>
          <p:cNvPr id="11" name="Левая фигурная скобка 10">
            <a:extLst>
              <a:ext uri="{FF2B5EF4-FFF2-40B4-BE49-F238E27FC236}">
                <a16:creationId xmlns:a16="http://schemas.microsoft.com/office/drawing/2014/main" id="{BB3E16D8-C30C-498A-91EC-C3CE51949100}"/>
              </a:ext>
            </a:extLst>
          </p:cNvPr>
          <p:cNvSpPr/>
          <p:nvPr/>
        </p:nvSpPr>
        <p:spPr>
          <a:xfrm rot="16200000">
            <a:off x="2312392" y="4195134"/>
            <a:ext cx="324000" cy="219600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2AF8-62CC-4587-BC43-D353E484EA53}"/>
              </a:ext>
            </a:extLst>
          </p:cNvPr>
          <p:cNvSpPr txBox="1"/>
          <p:nvPr/>
        </p:nvSpPr>
        <p:spPr>
          <a:xfrm>
            <a:off x="755576" y="5460316"/>
            <a:ext cx="381642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u="none" strike="noStrike" baseline="0" dirty="0">
                <a:solidFill>
                  <a:srgbClr val="009900"/>
                </a:solidFill>
                <a:latin typeface="Arial Narrow" panose="020B0606020202030204" pitchFamily="34" charset="0"/>
              </a:rPr>
              <a:t>Соотношение 70 к 30 оставшихся  70 - 75 % ФОТ!</a:t>
            </a:r>
            <a:endParaRPr lang="ru-RU" sz="2400" dirty="0">
              <a:solidFill>
                <a:srgbClr val="0099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09C80E-B0D4-4321-E7D8-417E5EB5BD9A}"/>
              </a:ext>
            </a:extLst>
          </p:cNvPr>
          <p:cNvSpPr txBox="1"/>
          <p:nvPr/>
        </p:nvSpPr>
        <p:spPr>
          <a:xfrm>
            <a:off x="5106888" y="5189441"/>
            <a:ext cx="3682752" cy="1200329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r"/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*областной целевой показатель на  2023 год</a:t>
            </a:r>
          </a:p>
          <a:p>
            <a:pPr algn="r"/>
            <a:r>
              <a:rPr lang="ru-RU" sz="2400" b="1" dirty="0">
                <a:solidFill>
                  <a:srgbClr val="FF0000"/>
                </a:solidFill>
                <a:latin typeface="Arial Narrow" panose="020B0606020202030204" pitchFamily="34" charset="0"/>
              </a:rPr>
              <a:t>48 812 рублей!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9622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8C7F585-5218-4D77-A9B2-1913FE06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7211144" cy="1143000"/>
          </a:xfrm>
        </p:spPr>
        <p:txBody>
          <a:bodyPr/>
          <a:lstStyle/>
          <a:p>
            <a:r>
              <a:rPr lang="ru-RU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Как рассчитать размер ставки заработной платы, оклада (должностного оклада) педагогических работников (школы)?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2AF104-E259-4063-8C00-CE5A8EC18F72}"/>
              </a:ext>
            </a:extLst>
          </p:cNvPr>
          <p:cNvSpPr txBox="1"/>
          <p:nvPr/>
        </p:nvSpPr>
        <p:spPr>
          <a:xfrm>
            <a:off x="251520" y="1754807"/>
            <a:ext cx="8784976" cy="47705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8775"/>
            <a:r>
              <a:rPr lang="ru-RU" sz="190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1. Из средней заработной платы (целевого показателя, установленного образовательной организации) «убираем» сумму на выплату уральского районного коэффициента (13 %) и суммы на выплаты компенсационного характера (классное руководство, проверка письменных работ, заведование кабинетами, руководство метод объединением и т.д. (по статистическим данным бухгалтерии)): </a:t>
            </a:r>
          </a:p>
          <a:p>
            <a:pPr indent="355600"/>
            <a:r>
              <a:rPr lang="ru-RU" sz="1900" b="1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48 200 – компенсационные выплаты (30%) = 33 740</a:t>
            </a:r>
            <a:endParaRPr lang="ru-RU" sz="1900" b="1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indent="355600"/>
            <a:r>
              <a:rPr lang="ru-RU" sz="1900" dirty="0">
                <a:solidFill>
                  <a:srgbClr val="3636A8"/>
                </a:solidFill>
                <a:latin typeface="Arial Narrow" panose="020B0606020202030204" pitchFamily="34" charset="0"/>
              </a:rPr>
              <a:t>2.</a:t>
            </a:r>
            <a:r>
              <a:rPr lang="ru-RU" sz="190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Оставшуюся часть распределяем в соотношении 70 (ставки, оклады) на 30 (стимулирующие выплаты): </a:t>
            </a:r>
            <a:r>
              <a:rPr lang="ru-RU" sz="1900" b="1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23 618 (окладная часть) и 10 122 (стимул)</a:t>
            </a:r>
            <a:endParaRPr lang="ru-RU" sz="1900" b="1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indent="355600"/>
            <a:r>
              <a:rPr lang="ru-RU" sz="1900" dirty="0">
                <a:solidFill>
                  <a:srgbClr val="3636A8"/>
                </a:solidFill>
                <a:latin typeface="Arial Narrow" panose="020B0606020202030204" pitchFamily="34" charset="0"/>
              </a:rPr>
              <a:t>3. Часть, направляемую на выплату окладов, делим на среднюю нагрузку (27), умножаем на 18 (ставка), а далее уменьшаем в 1,2 раза (средний размер повышения за квалификационную категорию), а в сельской местности – в 1,45 раза (учитывая, в том числе,  увеличение размеров окладов за работу в сельской местности) получившаяся величина – примерный размер ставки (должностного оклада) педагогического  работника в данной образовательной организации:</a:t>
            </a:r>
          </a:p>
          <a:p>
            <a:pPr indent="355600"/>
            <a:r>
              <a:rPr lang="ru-RU" sz="1900" b="1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</a:rPr>
              <a:t>23 618 / 27 * 18 = 15 745,3; без категории ставка составляет 13 121 рубль (город) или 10 858 (сельская местность)</a:t>
            </a:r>
          </a:p>
        </p:txBody>
      </p:sp>
    </p:spTree>
    <p:extLst>
      <p:ext uri="{BB962C8B-B14F-4D97-AF65-F5344CB8AC3E}">
        <p14:creationId xmlns:p14="http://schemas.microsoft.com/office/powerpoint/2010/main" val="22037053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416E9C-AE8D-45AF-B89F-90535E95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 anchor="ctr"/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ПРОФЕССИОНАЛЬНАЯ КВАЛИФИКАЦИОННАЯ ГРУППА ДОЛЖНОСТЕЙ ПЕДАГОГИЧЕСКИХ РАБОТНИКОВ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1EDCBB71-44D7-4E7D-92FE-211EEB422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9609068"/>
              </p:ext>
            </p:extLst>
          </p:nvPr>
        </p:nvGraphicFramePr>
        <p:xfrm>
          <a:off x="498376" y="1916832"/>
          <a:ext cx="81780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728920860"/>
                    </a:ext>
                  </a:extLst>
                </a:gridCol>
                <a:gridCol w="5153744">
                  <a:extLst>
                    <a:ext uri="{9D8B030D-6E8A-4147-A177-3AD203B41FA5}">
                      <a16:colId xmlns:a16="http://schemas.microsoft.com/office/drawing/2014/main" val="35053742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15532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Квалификационный уровень 	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Должности работников образования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Размер должностного оклада, ставки заработной платы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192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 по труду; инструктор по физической культуре; музыкальный руководитель; старший вожатый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12 120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59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инструктор-методист; концертмейстер; педагог дополнительного образования; педагог-организатор; социальный педагог;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12 720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1719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воспитатель; мастер производственного обучения; методист; педагог-психолог; старший инструктор-методист; старший педагог дополнительного образования; старший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12 720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1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преподаватель; преподаватель-организатор основ безопасности жизнедеятельности; руководитель физического воспитания; старший воспитатель; старший методист; тьютор; учитель; учитель-дефектолог; учитель-логопед (логопед), педагог-библиотекарь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13 121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182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05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AB3142AB-3EFD-A886-1FBF-573247C788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040" y="571418"/>
          <a:ext cx="4032448" cy="5715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291277" imgH="8993827" progId="Word.Document.12">
                  <p:embed/>
                </p:oleObj>
              </mc:Choice>
              <mc:Fallback>
                <p:oleObj name="Document" r:id="rId3" imgW="6291277" imgH="8993827" progId="Word.Document.12">
                  <p:embed/>
                  <p:pic>
                    <p:nvPicPr>
                      <p:cNvPr id="4" name="Объект 3">
                        <a:extLst>
                          <a:ext uri="{FF2B5EF4-FFF2-40B4-BE49-F238E27FC236}">
                            <a16:creationId xmlns:a16="http://schemas.microsoft.com/office/drawing/2014/main" id="{AB3142AB-3EFD-A886-1FBF-573247C788F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932040" y="571418"/>
                        <a:ext cx="4032448" cy="571516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>
            <a:extLst>
              <a:ext uri="{FF2B5EF4-FFF2-40B4-BE49-F238E27FC236}">
                <a16:creationId xmlns:a16="http://schemas.microsoft.com/office/drawing/2014/main" id="{37437F2E-F26C-D0B6-0ED9-8580672FFE69}"/>
              </a:ext>
            </a:extLst>
          </p:cNvPr>
          <p:cNvSpPr txBox="1"/>
          <p:nvPr/>
        </p:nvSpPr>
        <p:spPr>
          <a:xfrm>
            <a:off x="1475656" y="243914"/>
            <a:ext cx="324036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kern="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Liberation Serif"/>
                <a:cs typeface="Liberation Serif"/>
              </a:rPr>
              <a:t>Указ Президента Российской Федерации от 27 июня</a:t>
            </a:r>
            <a:br>
              <a:rPr lang="ru-RU" sz="2400" b="1" kern="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Liberation Serif"/>
                <a:cs typeface="Liberation Serif"/>
              </a:rPr>
            </a:br>
            <a:r>
              <a:rPr lang="ru-RU" sz="2400" b="1" kern="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Liberation Serif"/>
                <a:cs typeface="Liberation Serif"/>
              </a:rPr>
              <a:t>2022 года № 401 «О проведении в Российской Федерации Года педагога </a:t>
            </a:r>
            <a:br>
              <a:rPr lang="ru-RU" sz="2400" b="1" kern="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Liberation Serif"/>
                <a:cs typeface="Liberation Serif"/>
              </a:rPr>
            </a:br>
            <a:r>
              <a:rPr lang="ru-RU" sz="2400" b="1" kern="15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ea typeface="Liberation Serif"/>
                <a:cs typeface="Liberation Serif"/>
              </a:rPr>
              <a:t>и наставника»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pic>
        <p:nvPicPr>
          <p:cNvPr id="32" name="Рисунок 31" descr="Изображение выглядит как текст, пол, внутренний&#10;&#10;Автоматически созданное описание">
            <a:extLst>
              <a:ext uri="{FF2B5EF4-FFF2-40B4-BE49-F238E27FC236}">
                <a16:creationId xmlns:a16="http://schemas.microsoft.com/office/drawing/2014/main" id="{A2EE301E-3C06-5F0B-F453-CF17FB86F6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64" y="3440807"/>
            <a:ext cx="4139952" cy="275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3445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D8C7F585-5218-4D77-A9B2-1913FE066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332656"/>
            <a:ext cx="7211144" cy="1143000"/>
          </a:xfrm>
        </p:spPr>
        <p:txBody>
          <a:bodyPr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Как рассчитать размер ставки заработной платы, оклада (должностного оклада) педагогических работников (детские сады)?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2AF104-E259-4063-8C00-CE5A8EC18F72}"/>
              </a:ext>
            </a:extLst>
          </p:cNvPr>
          <p:cNvSpPr txBox="1"/>
          <p:nvPr/>
        </p:nvSpPr>
        <p:spPr>
          <a:xfrm>
            <a:off x="467544" y="1816363"/>
            <a:ext cx="842493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55600"/>
            <a:r>
              <a:rPr lang="ru-RU" sz="200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1. Из средней заработной платы (целевого показателя) «убираем» сумму на выплату уральского районного коэффициента (15 %) и суммы на выплаты компенсационного характера (руководство метод объединением и т.д. (по статистическим данным бухгалтерии)): </a:t>
            </a:r>
            <a:r>
              <a:rPr lang="ru-RU" sz="200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46 000 – 6 000 (р/к) – 2 000 (комп.) = 38 000</a:t>
            </a:r>
            <a:endParaRPr lang="ru-RU" sz="200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indent="355600"/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2.</a:t>
            </a:r>
            <a:r>
              <a:rPr lang="ru-RU" sz="200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 Оставшуюся часть распределяем в соотношении 70 (ставки, оклады) на 30 (стимулирующие выплаты): </a:t>
            </a:r>
            <a:r>
              <a:rPr lang="ru-RU" sz="2000" u="none" strike="noStrike" baseline="0" dirty="0">
                <a:solidFill>
                  <a:srgbClr val="FF0000"/>
                </a:solidFill>
                <a:latin typeface="Arial Narrow" panose="020B0606020202030204" pitchFamily="34" charset="0"/>
              </a:rPr>
              <a:t>26 600 и 11 400 рублей</a:t>
            </a:r>
          </a:p>
          <a:p>
            <a:pPr indent="355600"/>
            <a:r>
              <a:rPr lang="ru-RU" sz="2000" dirty="0">
                <a:solidFill>
                  <a:srgbClr val="FF0000"/>
                </a:solidFill>
                <a:latin typeface="Arial Narrow" panose="020B0606020202030204" pitchFamily="34" charset="0"/>
              </a:rPr>
              <a:t>3. Рассчитываем среднюю нагрузку «в ставках» (не в часах, потому что нормы разные, например, у воспитателей 25 (дети с ОВЗ) или 36 часов).</a:t>
            </a:r>
            <a:endParaRPr lang="ru-RU" sz="2000" u="none" strike="noStrike" baseline="0" dirty="0">
              <a:solidFill>
                <a:srgbClr val="3636A8"/>
              </a:solidFill>
              <a:latin typeface="Arial Narrow" panose="020B0606020202030204" pitchFamily="34" charset="0"/>
            </a:endParaRPr>
          </a:p>
          <a:p>
            <a:pPr indent="355600"/>
            <a:r>
              <a:rPr lang="ru-RU" sz="2000" dirty="0">
                <a:solidFill>
                  <a:srgbClr val="3636A8"/>
                </a:solidFill>
                <a:latin typeface="Arial Narrow" panose="020B0606020202030204" pitchFamily="34" charset="0"/>
              </a:rPr>
              <a:t>3. Часть, направляемую на выплату ставок (окладов), делим на полученную среднюю нагрузку, уменьшаем в 1,2 – 1,25 раза (в зависимости от того, какую квалификационную категорию имеет большинство педагогических работников), а на селе – в 1,45 – 1,5 раза (учитывая, в том числе,  увеличение размеров окладов за работу в сельской местности) получившаяся величина – примерный размер ставки (должностного оклада) педагогического  работника в данной дошкольной образовательной организации:</a:t>
            </a:r>
          </a:p>
          <a:p>
            <a:pPr indent="355600"/>
            <a:r>
              <a:rPr lang="ru-RU" sz="2000" b="1" dirty="0">
                <a:solidFill>
                  <a:srgbClr val="FF0000"/>
                </a:solidFill>
                <a:highlight>
                  <a:srgbClr val="FFFF00"/>
                </a:highlight>
                <a:latin typeface="Arial Narrow" panose="020B0606020202030204" pitchFamily="34" charset="0"/>
              </a:rPr>
              <a:t>26 600 / 1,46 = 18 219; без категории ставка составляет 15 182 рубля</a:t>
            </a:r>
          </a:p>
        </p:txBody>
      </p:sp>
    </p:spTree>
    <p:extLst>
      <p:ext uri="{BB962C8B-B14F-4D97-AF65-F5344CB8AC3E}">
        <p14:creationId xmlns:p14="http://schemas.microsoft.com/office/powerpoint/2010/main" val="34318434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416E9C-AE8D-45AF-B89F-90535E95A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 anchor="ctr"/>
          <a:lstStyle/>
          <a:p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ПРОФЕССИОНАЛЬНАЯ КВАЛИФИКАЦИОННАЯ ГРУППА ДОЛЖНОСТЕЙ ПЕДАГОГИЧЕСКИХ РАБОТНИКОВ</a:t>
            </a: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1EDCBB71-44D7-4E7D-92FE-211EEB422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080381"/>
              </p:ext>
            </p:extLst>
          </p:nvPr>
        </p:nvGraphicFramePr>
        <p:xfrm>
          <a:off x="498376" y="1916832"/>
          <a:ext cx="81780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728920860"/>
                    </a:ext>
                  </a:extLst>
                </a:gridCol>
                <a:gridCol w="5153744">
                  <a:extLst>
                    <a:ext uri="{9D8B030D-6E8A-4147-A177-3AD203B41FA5}">
                      <a16:colId xmlns:a16="http://schemas.microsoft.com/office/drawing/2014/main" val="350537423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015532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Квалификационный уровень 	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Должности работников образования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Размер должностного оклада, ставки заработной платы</a:t>
                      </a:r>
                      <a:endParaRPr lang="ru-RU" sz="1600" b="1" i="0" u="none" strike="noStrike" baseline="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  <a:hlinkClick r:id="rId2">
                          <a:extLst>
                            <a:ext uri="{A12FA001-AC4F-418D-AE19-62706E023703}">
                              <ahyp:hlinkClr xmlns:ahyp="http://schemas.microsoft.com/office/drawing/2018/hyperlinkcolor" val="tx"/>
                            </a:ext>
                          </a:extLst>
                        </a:hlinkClick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19219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 по труду; инструктор по физической культуре; музыкальный руководитель; старший вожатый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14 000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4359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инструктор-методист; концертмейстер; педагог дополнительного образования; педагог-организатор; социальный педагог;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15 182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17199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воспитатель; мастер производственного обучения; методист; педагог-психолог; старший инструктор-методист; старший педагог дополнительного образования; старший тренер-преподаватель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15 182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88121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 квалификационный уровень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преподаватель; преподаватель-организатор основ безопасности жизнедеятельности; руководитель физического воспитания; старший воспитатель; старший методист; тьютор; учитель; учитель-дефектолог; учитель-логопед (логопед), педагог-библиотекарь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16 000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1827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01270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555F6F28-8B0D-4EEB-9C8E-3165E646C7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ФОТ (100 %)</a:t>
            </a:r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B1E5AAB6-2EDA-4BBE-A2A6-8BC170497B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15258"/>
              </p:ext>
            </p:extLst>
          </p:nvPr>
        </p:nvGraphicFramePr>
        <p:xfrm>
          <a:off x="354360" y="2523121"/>
          <a:ext cx="843528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8820">
                  <a:extLst>
                    <a:ext uri="{9D8B030D-6E8A-4147-A177-3AD203B41FA5}">
                      <a16:colId xmlns:a16="http://schemas.microsoft.com/office/drawing/2014/main" val="816359060"/>
                    </a:ext>
                  </a:extLst>
                </a:gridCol>
                <a:gridCol w="2108820">
                  <a:extLst>
                    <a:ext uri="{9D8B030D-6E8A-4147-A177-3AD203B41FA5}">
                      <a16:colId xmlns:a16="http://schemas.microsoft.com/office/drawing/2014/main" val="4112785959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138138572"/>
                    </a:ext>
                  </a:extLst>
                </a:gridCol>
                <a:gridCol w="1985392">
                  <a:extLst>
                    <a:ext uri="{9D8B030D-6E8A-4147-A177-3AD203B41FA5}">
                      <a16:colId xmlns:a16="http://schemas.microsoft.com/office/drawing/2014/main" val="1976414784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Стимулирующие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Arial Narrow" panose="020B0606020202030204" pitchFamily="34" charset="0"/>
                        </a:rPr>
                        <a:t>(21-22 % от ФОТ)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Оклады (ставки)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Компенсационные</a:t>
                      </a:r>
                      <a:r>
                        <a:rPr lang="ru-RU" sz="1400" b="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 (в т.ч. за дополнительные виды работ)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Районный коэффициент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242743"/>
                  </a:ext>
                </a:extLst>
              </a:tr>
              <a:tr h="1584176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Интенсивность, высокие результаты, качество, стаж, итоги работы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Повышения за квалификационную категорию и работу на селе</a:t>
                      </a:r>
                    </a:p>
                  </a:txBody>
                  <a:tcPr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 среднем</a:t>
                      </a:r>
                    </a:p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12 - 17 %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13 %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379504"/>
                  </a:ext>
                </a:extLst>
              </a:tr>
            </a:tbl>
          </a:graphicData>
        </a:graphic>
      </p:graphicFrame>
      <p:sp>
        <p:nvSpPr>
          <p:cNvPr id="8" name="Правая фигурная скобка 7">
            <a:extLst>
              <a:ext uri="{FF2B5EF4-FFF2-40B4-BE49-F238E27FC236}">
                <a16:creationId xmlns:a16="http://schemas.microsoft.com/office/drawing/2014/main" id="{1899E534-BF39-4B04-A738-9AB8F499B2B1}"/>
              </a:ext>
            </a:extLst>
          </p:cNvPr>
          <p:cNvSpPr/>
          <p:nvPr/>
        </p:nvSpPr>
        <p:spPr>
          <a:xfrm rot="5400000" flipH="1">
            <a:off x="6638927" y="1022264"/>
            <a:ext cx="252000" cy="2363646"/>
          </a:xfrm>
          <a:prstGeom prst="righ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4291D8-B652-42A5-84DE-EF8CF5565936}"/>
              </a:ext>
            </a:extLst>
          </p:cNvPr>
          <p:cNvSpPr txBox="1"/>
          <p:nvPr/>
        </p:nvSpPr>
        <p:spPr>
          <a:xfrm>
            <a:off x="5691116" y="1616422"/>
            <a:ext cx="21476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u="none" strike="noStrike" baseline="0" dirty="0">
                <a:solidFill>
                  <a:srgbClr val="009900"/>
                </a:solidFill>
                <a:latin typeface="Arial Narrow" panose="020B0606020202030204" pitchFamily="34" charset="0"/>
              </a:rPr>
              <a:t>без учета !!!</a:t>
            </a:r>
            <a:endParaRPr lang="ru-RU" sz="2400" dirty="0">
              <a:solidFill>
                <a:srgbClr val="009900"/>
              </a:solidFill>
            </a:endParaRPr>
          </a:p>
        </p:txBody>
      </p:sp>
      <p:sp>
        <p:nvSpPr>
          <p:cNvPr id="11" name="Левая фигурная скобка 10">
            <a:extLst>
              <a:ext uri="{FF2B5EF4-FFF2-40B4-BE49-F238E27FC236}">
                <a16:creationId xmlns:a16="http://schemas.microsoft.com/office/drawing/2014/main" id="{BB3E16D8-C30C-498A-91EC-C3CE51949100}"/>
              </a:ext>
            </a:extLst>
          </p:cNvPr>
          <p:cNvSpPr/>
          <p:nvPr/>
        </p:nvSpPr>
        <p:spPr>
          <a:xfrm rot="16200000">
            <a:off x="2312392" y="4195134"/>
            <a:ext cx="324000" cy="219600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A22AF8-62CC-4587-BC43-D353E484EA53}"/>
              </a:ext>
            </a:extLst>
          </p:cNvPr>
          <p:cNvSpPr txBox="1"/>
          <p:nvPr/>
        </p:nvSpPr>
        <p:spPr>
          <a:xfrm>
            <a:off x="755576" y="5460316"/>
            <a:ext cx="381642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u="none" strike="noStrike" baseline="0" dirty="0">
                <a:solidFill>
                  <a:srgbClr val="009900"/>
                </a:solidFill>
                <a:latin typeface="Arial Narrow" panose="020B0606020202030204" pitchFamily="34" charset="0"/>
              </a:rPr>
              <a:t>Соотношение 70 к 30 оставшихся  70 - 75 % ФОТ!</a:t>
            </a:r>
            <a:endParaRPr lang="ru-RU" sz="2400" dirty="0">
              <a:solidFill>
                <a:srgbClr val="0099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488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Выплаты стимулирующего характера</a:t>
            </a:r>
            <a:endParaRPr lang="ru-RU" sz="2800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5D074974-B0A2-4468-9275-B694893E9C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928305"/>
              </p:ext>
            </p:extLst>
          </p:nvPr>
        </p:nvGraphicFramePr>
        <p:xfrm>
          <a:off x="197513" y="1556792"/>
          <a:ext cx="8748973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7">
                  <a:extLst>
                    <a:ext uri="{9D8B030D-6E8A-4147-A177-3AD203B41FA5}">
                      <a16:colId xmlns:a16="http://schemas.microsoft.com/office/drawing/2014/main" val="1067774542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13747815"/>
                    </a:ext>
                  </a:extLst>
                </a:gridCol>
                <a:gridCol w="2790310">
                  <a:extLst>
                    <a:ext uri="{9D8B030D-6E8A-4147-A177-3AD203B41FA5}">
                      <a16:colId xmlns:a16="http://schemas.microsoft.com/office/drawing/2014/main" val="2928180726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162997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Виды стимулирующих выплат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Периодичность установления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Основания для установления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Процент от ФОТ</a:t>
                      </a:r>
                    </a:p>
                  </a:txBody>
                  <a:tcPr anchor="ctr">
                    <a:solidFill>
                      <a:schemeClr val="accent1">
                        <a:alpha val="4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1038248"/>
                  </a:ext>
                </a:extLst>
              </a:tr>
              <a:tr h="4252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1) за интенсивность и высокие результаты работы</a:t>
                      </a:r>
                    </a:p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(в зависимости от наличия условий интенсификации труда и по итогам работы за предыдущий год согласно Положению о стимулировании) на весь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наполняемость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дети с ОВЗ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КЛАСС, ГИА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highlight>
                            <a:srgbClr val="FFFFCC"/>
                          </a:highlight>
                          <a:latin typeface="Arial Narrow" panose="020B0606020202030204" pitchFamily="34" charset="0"/>
                        </a:rPr>
                        <a:t>профессиональные конкурсы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достижения за предыдущий период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 35 %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(7 % ФОТ)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38879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2) за качество выполняемых работ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на весь 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Наличие ученой степени или почетного звания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абсолютный размер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1015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3) за стаж непрерывной работы, выслугу лет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на весь год</a:t>
                      </a:r>
                    </a:p>
                    <a:p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Учитывается стаж работы (общий или в данной организации)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до 15%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(5 % ФОТ)</a:t>
                      </a:r>
                    </a:p>
                    <a:p>
                      <a:pPr algn="ctr"/>
                      <a:endParaRPr lang="ru-RU" sz="1600" dirty="0">
                        <a:solidFill>
                          <a:srgbClr val="3636A8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9163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itchFamily="34" charset="0"/>
                        </a:rPr>
                        <a:t>4) премиальные выплаты по итогам работы.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1 раз в год при тарификации по итогам работы за предыдущий квартал, ежеквартально оценивается выполнение показателей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Критерии оценки эффективности труда персонально установленные работнику в ТД (дополнительном соглашении)</a:t>
                      </a: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не менее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50 %</a:t>
                      </a:r>
                    </a:p>
                    <a:p>
                      <a:pPr algn="ctr"/>
                      <a:r>
                        <a:rPr lang="ru-RU" sz="1600" b="1" dirty="0">
                          <a:solidFill>
                            <a:srgbClr val="3636A8"/>
                          </a:solidFill>
                          <a:latin typeface="Arial Narrow" panose="020B0606020202030204" pitchFamily="34" charset="0"/>
                        </a:rPr>
                        <a:t>(10 % ФОТ)</a:t>
                      </a:r>
                    </a:p>
                  </a:txBody>
                  <a:tcPr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3188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843E29-36DC-EE6E-8863-09EF86EE9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5656" y="274638"/>
            <a:ext cx="7211144" cy="1143000"/>
          </a:xfrm>
        </p:spPr>
        <p:txBody>
          <a:bodyPr/>
          <a:lstStyle/>
          <a:p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Приказ Министерства образования и молодежной политики Свердловской области от 12.05.2021 N 437-Д</a:t>
            </a:r>
            <a:b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</a:br>
            <a:r>
              <a:rPr lang="ru-RU" sz="2400" b="1" i="0" u="none" strike="noStrike" baseline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"О знаке отличия Министерства образования и молодежной политики Свердловской области "Почетный наставник сферы образования"</a:t>
            </a:r>
            <a:endParaRPr lang="ru-RU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4417A3-A3D9-166A-B12B-BA0C7BBC4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276872"/>
            <a:ext cx="8568952" cy="3849291"/>
          </a:xfrm>
        </p:spPr>
        <p:txBody>
          <a:bodyPr/>
          <a:lstStyle/>
          <a:p>
            <a:pPr marL="0" indent="0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2.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Знаком отличия награждаются лучшие наставники из числа работников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муниципальных образовательных организаций, осуществляющих образовательную деятельность на территории Свердловской области, органов местного самоуправления, осуществляющих управление в сфере образования, расположенных на территории Свердловской области (далее - органы местного самоуправления), </a:t>
            </a:r>
            <a:r>
              <a:rPr lang="ru-RU" sz="200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государственных образовательных учреждений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Свердловской области, подведомственных Министерству образования, </a:t>
            </a:r>
            <a:r>
              <a:rPr lang="ru-RU" sz="200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образовательных организаций высшего образования, расположенных на территории Свердловской области, а также государственные гражданские 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служащие Министерства образования (далее - кандидаты) за личные заслуги в наставнической деятельности, включающей в себя оказание эффективной помощи молодым специалистам в приобретении опыта работы по специальности, формировании практических знаний и навыков, совершенствовании форм и методов работы.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3828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5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58" y="1916832"/>
            <a:ext cx="8255768" cy="4209331"/>
          </a:xfrm>
        </p:spPr>
        <p:txBody>
          <a:bodyPr/>
          <a:lstStyle/>
          <a:p>
            <a:pPr marL="0" indent="0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Дополнить подпункт 3.5.5 пункта 3.5 следующим абзацем: </a:t>
            </a:r>
          </a:p>
          <a:p>
            <a:pPr marL="0" indent="0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«Стороны рекомендуют работодателям </a:t>
            </a:r>
            <a:r>
              <a:rPr lang="ru-RU" sz="2000" b="1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производить повышение размера ставки заработной платы педагогических работников общеобразовательных организаций по должности «советник директора по воспитанию и взаимодействию с детскими общественными объединениями» за соответствующую квалификационную категорию</a:t>
            </a: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, присвоенную этим педагогическим работникам по другим педагогическим должностям. Условия повышения размера ставки заработной платы педагогических работников по должности советника директора по воспитанию и взаимодействию с детскими общественными объединениями устанавливаются в коллективных договорах и локальных нормативных актах образовательной организации.». </a:t>
            </a:r>
          </a:p>
          <a:p>
            <a:pPr marL="0" indent="0">
              <a:buNone/>
            </a:pPr>
            <a:r>
              <a:rPr lang="ru-RU" sz="2000" b="0" i="0" u="none" strike="noStrike" baseline="0" dirty="0">
                <a:solidFill>
                  <a:srgbClr val="3636A8"/>
                </a:solidFill>
                <a:latin typeface="Arial Narrow" panose="020B0606020202030204" pitchFamily="34" charset="0"/>
              </a:rPr>
              <a:t>2. Изменение в Соглашение вступает в силу с даты подписания настоящего соглашения. </a:t>
            </a:r>
            <a:endParaRPr lang="ru-RU" sz="2000" dirty="0">
              <a:solidFill>
                <a:srgbClr val="3636A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003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6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658" y="1916832"/>
            <a:ext cx="8255768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1.1. Подпункт 2.1.5 пункта 2.1 дополнить следующими абзацами: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 целях создания условий для обеспечения методического сопровождения педагогов при введении обновленных федеральных государственных образовательных стандартов общего образования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сохранять ранее созданные районные и городские методические кабинеты системы образования и штатную численность работников в них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Приложению № 16»;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целях обеспечения образовательных организаций педагогическими кадрами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организовать целевую подготовку учителей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через заключение договора между органом местного самоуправления, образовательной организацией высшего или профессионального образования и обучающимся;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целях выполнения пункта 6 статьи 47 Федерального закона от 29 декабря</a:t>
            </a:r>
            <a:b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2012 года № 273-ФЗ «Об образовании в Российской Федерации» при отсутствии соответствующего жилищного фонда в муниципальном образовании, расположенном на территории Свердловской области,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заключать договоры коммерческого найма жилых помещений для обеспечения педагогических работников жильем социального найма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.».</a:t>
            </a:r>
          </a:p>
        </p:txBody>
      </p:sp>
    </p:spTree>
    <p:extLst>
      <p:ext uri="{BB962C8B-B14F-4D97-AF65-F5344CB8AC3E}">
        <p14:creationId xmlns:p14="http://schemas.microsoft.com/office/powerpoint/2010/main" val="4070944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6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1.2. Подпункт 2.1.6 пункта 2.1 дополнить следующим абзацем: «принимают по согласованию с профсоюзным комитетом </a:t>
            </a:r>
            <a:r>
              <a:rPr lang="ru-RU" sz="17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положение об аттестации на соответствие занимаемой должности работников образовательной организации, по должностям которых в соответствии с действующим законодательством не предусмотрена обязательная аттестация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соответствие занимаемой должности (Приложение № 17).».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1.3. Пункт 2.2 дополнить подпунктом 2.2.4 следующего содержания: 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«2.2.4. </a:t>
            </a:r>
            <a:r>
              <a:rPr lang="ru-RU" sz="1700" b="1" dirty="0">
                <a:solidFill>
                  <a:srgbClr val="3636A8"/>
                </a:solidFill>
                <a:effectLst/>
                <a:highlight>
                  <a:srgbClr val="FFFFCC"/>
                </a:highlight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Рекомендовать работникам – членам Профсоюза при формировании электронного портфолио для аттестации на квалификационную категорию указывать дату своего вступления в Профсоюз.».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1.4. П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ункт 3.5 дополнить подпунктом 3.5.20 следующего содержания:</a:t>
            </a:r>
          </a:p>
          <a:p>
            <a:pPr marL="0" indent="0" algn="just">
              <a:buNone/>
            </a:pP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3.5.20. Педагогическим работникам, принимающим участие в муниципальном, региональном, федеральном этапах </a:t>
            </a:r>
            <a:r>
              <a:rPr lang="ru-RU" sz="17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профессиональных конкурсов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, на период подготовки к участию в конкурсных мероприятиях </a:t>
            </a:r>
            <a:r>
              <a:rPr lang="ru-RU" sz="17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устанавливается стимулирующая выплата за интенсивность в размере не менее 10 % </a:t>
            </a: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оклада (должностного оклада), ставки заработной платы. Данная выплата устанавливается в пределах фонда оплаты труда образовательной организации. Наименования профессиональных конкурсов, за которые устанавливается данная стимулирующая выплата, конкретизируются</a:t>
            </a:r>
            <a:b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</a:br>
            <a:r>
              <a:rPr lang="ru-RU" sz="17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 Положении об оплате труда образовательной организации.».</a:t>
            </a:r>
            <a:endParaRPr lang="ru-RU" sz="17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044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29AA91-1E73-4A49-9298-7AAA98CE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</p:spPr>
        <p:txBody>
          <a:bodyPr/>
          <a:lstStyle/>
          <a:p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ДОПОЛНИТЕЛЬНОЕ СОГЛАШЕНИЕ № 6 к Соглашению</a:t>
            </a:r>
            <a:b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</a:t>
            </a:r>
            <a:br>
              <a:rPr lang="ru-RU" sz="1800" dirty="0"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C6DBF7-9335-4C96-97DB-F9C9ABCEA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999" y="1844824"/>
            <a:ext cx="8552481" cy="4464496"/>
          </a:xfrm>
        </p:spPr>
        <p:txBody>
          <a:bodyPr/>
          <a:lstStyle/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1.5. Пункт 4.3 дополнить подпунктом 4.3.6 следующего содержания: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«4.3.6.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При организации проведения муниципальных этапов Всероссийского конкурса «Учитель года России», Всероссийского профессионального конкурса «Воспитатель года России», иных конкурсов профессионального мастерства педагогических работников обеспечивать работу организационного комитета и жюри конкурса совместно с представителем территориальной организации Профсоюза.».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1.6. Абзац 2 подпункта 4.1.8 дополнить словами «(Приложение № 18)».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1.7. П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ункт 4.4 дополнить подпунктом 4.4.6 следующего содержания: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«4.4.6. </a:t>
            </a: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Награждать одного из участников муниципальных этапов Всероссийского конкурса «Учитель года России», Всероссийского профессионального конкурса «Воспитатель года России» специальным призом от Профсоюза на основании решения организационного комитета соответствующего конкурса.».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1.8. Дополнить Соглашение Приложением № 16 следующего содержания: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«Приложение № 16 </a:t>
            </a:r>
            <a:r>
              <a:rPr lang="ru-RU" sz="18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Примерная штатная численность районных и городских методических кабинетов системы образования</a:t>
            </a:r>
            <a:endParaRPr lang="ru-RU" sz="1800" dirty="0">
              <a:solidFill>
                <a:srgbClr val="3636A8"/>
              </a:solidFill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55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11260B-DC27-6799-80F4-2BF36481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Призы от организаций Профсоюза</a:t>
            </a:r>
          </a:p>
        </p:txBody>
      </p:sp>
      <p:pic>
        <p:nvPicPr>
          <p:cNvPr id="7" name="Рисунок 6" descr="Изображение выглядит как посуда, ложка, обеденный сервиз, легкий&#10;&#10;Автоматически созданное описание">
            <a:extLst>
              <a:ext uri="{FF2B5EF4-FFF2-40B4-BE49-F238E27FC236}">
                <a16:creationId xmlns:a16="http://schemas.microsoft.com/office/drawing/2014/main" id="{AAC05676-7C1A-5B22-5ABE-0BA0A49DB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576" y="3212976"/>
            <a:ext cx="3927728" cy="3281143"/>
          </a:xfrm>
          <a:prstGeom prst="rect">
            <a:avLst/>
          </a:prstGeom>
        </p:spPr>
      </p:pic>
      <p:pic>
        <p:nvPicPr>
          <p:cNvPr id="5" name="Объект 4">
            <a:extLst>
              <a:ext uri="{FF2B5EF4-FFF2-40B4-BE49-F238E27FC236}">
                <a16:creationId xmlns:a16="http://schemas.microsoft.com/office/drawing/2014/main" id="{CC1AA104-FC8A-6DB9-108A-FDDD5B4134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487" y="1489729"/>
            <a:ext cx="4572000" cy="3199877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61EB077-20E6-74F8-21A0-B4AA7F62EEAF}"/>
              </a:ext>
            </a:extLst>
          </p:cNvPr>
          <p:cNvSpPr txBox="1"/>
          <p:nvPr/>
        </p:nvSpPr>
        <p:spPr>
          <a:xfrm>
            <a:off x="539552" y="1899808"/>
            <a:ext cx="31683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Всероссийский конкурс</a:t>
            </a:r>
          </a:p>
          <a:p>
            <a:r>
              <a:rPr lang="ru-RU" sz="2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«Учитель года России»</a:t>
            </a:r>
            <a:endParaRPr lang="ru-RU" sz="2400" b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A9584A-C491-9DA3-AC60-690F27870278}"/>
              </a:ext>
            </a:extLst>
          </p:cNvPr>
          <p:cNvSpPr txBox="1"/>
          <p:nvPr/>
        </p:nvSpPr>
        <p:spPr>
          <a:xfrm>
            <a:off x="5076056" y="4909016"/>
            <a:ext cx="34918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3636A8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Liberation Serif"/>
              </a:rPr>
              <a:t>Всероссийский профессиональный конкурс «Воспитатель года России»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1716925329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13000</TotalTime>
  <Words>4460</Words>
  <Application>Microsoft Office PowerPoint</Application>
  <PresentationFormat>Экран (4:3)</PresentationFormat>
  <Paragraphs>410</Paragraphs>
  <Slides>33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Arial Narrow</vt:lpstr>
      <vt:lpstr>Calibri</vt:lpstr>
      <vt:lpstr>Times New Roman</vt:lpstr>
      <vt:lpstr>Специальное оформление</vt:lpstr>
      <vt:lpstr>1_Специальное оформление</vt:lpstr>
      <vt:lpstr>Document</vt:lpstr>
      <vt:lpstr>Презентация PowerPoint</vt:lpstr>
      <vt:lpstr>Значимые итоги - 2022:</vt:lpstr>
      <vt:lpstr>Презентация PowerPoint</vt:lpstr>
      <vt:lpstr>Приказ Министерства образования и молодежной политики Свердловской области от 12.05.2021 N 437-Д "О знаке отличия Министерства образования и молодежной политики Свердловской области "Почетный наставник сферы образования"</vt:lpstr>
      <vt:lpstr>ДОПОЛНИТЕЛЬНОЕ СОГЛАШЕНИЕ № 5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ДОПОЛНИТЕЛЬНОЕ СОГЛАШЕНИЕ № 6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ДОПОЛНИТЕЛЬНОЕ СОГЛАШЕНИЕ № 6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ДОПОЛНИТЕЛЬНОЕ СОГЛАШЕНИЕ № 6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Призы от организаций Профсоюза</vt:lpstr>
      <vt:lpstr>ДОПОЛНИТЕЛЬНОЕ СОГЛАШЕНИЕ № 6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Методологической основой системы наставничества является понимание наставничества как:</vt:lpstr>
      <vt:lpstr>Основные подходы к организации взаимодействия пары "наставник - наставляемый"</vt:lpstr>
      <vt:lpstr>ДОПОЛНИТЕЛЬНОЕ СОГЛАШЕНИЕ № 7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ДОПОЛНИТЕЛЬНОЕ СОГЛАШЕНИЕ № 7 к Соглашению между Министерством образования и молодёжной политики Свердловской области и Свердловской областной организацией Профсоюза работников народного образования и науки Российской Федерации на 2021–2023 гг. </vt:lpstr>
      <vt:lpstr>Закон Свердловской области от 09.12.2013 N 119-ОЗ "О нормативах финансового обеспечения государственных гарантий реализации прав на получение общего … за счет субвенций, предоставляемых из областного бюджета" </vt:lpstr>
      <vt:lpstr>Приказ Минпросвещения России от 23.11.2022 N 1014 "Об утверждении федеральной образовательной программы среднего общего образования"</vt:lpstr>
      <vt:lpstr>Примерная основная образовательная программа среднего общего образования </vt:lpstr>
      <vt:lpstr>Примерный план внеурочной деятельности </vt:lpstr>
      <vt:lpstr>План внеурочной деятельности в образовательной организации</vt:lpstr>
      <vt:lpstr>ВНЕУРОЧНАЯ ДЕЯТЕЛЬНОСТЬ 10 часов в неделю https://edsoo.ru/Vneurochnaya_deyatelnost.htm </vt:lpstr>
      <vt:lpstr>Принципы организации внеурочной деятельности (институт развития стратегии образования РАО)</vt:lpstr>
      <vt:lpstr>НА ПУТИ К ЭКОНОМИКЕ ЗАМКНУТОГО ЦИКЛА. СОВЕРШЕНСТВОВАНИЕ СИСТЕМЫ ОБРАЩЕНИЯ С ОТХОДАМИ. 4-ая Всероссийская научно-практическая конференция с международным участием </vt:lpstr>
      <vt:lpstr>Оформление трудовых отношений с работниками</vt:lpstr>
      <vt:lpstr>Единые рекомендации по установлению на федеральном, региональном и местном уровнях систем оплаты труда работников государственных и муниципальных учреждений на 2023 год (ст. 135 ТК РФ – учет обязателен!)</vt:lpstr>
      <vt:lpstr>Презентация PowerPoint</vt:lpstr>
      <vt:lpstr>ПРОФЕССИОНАЛЬНАЯ КВАЛИФИКАЦИОННАЯ ГРУППА ДОЛЖНОСТЕЙ ПЕДАГОГИЧЕСКИХ РАБОТНИКОВ (708-ПП)</vt:lpstr>
      <vt:lpstr>ФОТ (100 %)*</vt:lpstr>
      <vt:lpstr>Как рассчитать размер ставки заработной платы, оклада (должностного оклада) педагогических работников (школы)?</vt:lpstr>
      <vt:lpstr>ПРОФЕССИОНАЛЬНАЯ КВАЛИФИКАЦИОННАЯ ГРУППА ДОЛЖНОСТЕЙ ПЕДАГОГИЧЕСКИХ РАБОТНИКОВ</vt:lpstr>
      <vt:lpstr>Как рассчитать размер ставки заработной платы, оклада (должностного оклада) педагогических работников (детские сады)?</vt:lpstr>
      <vt:lpstr>ПРОФЕССИОНАЛЬНАЯ КВАЛИФИКАЦИОННАЯ ГРУППА ДОЛЖНОСТЕЙ ПЕДАГОГИЧЕСКИХ РАБОТНИКОВ</vt:lpstr>
      <vt:lpstr>ФОТ (100 %)</vt:lpstr>
      <vt:lpstr>Выплаты стимулирующего характера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Татьяна Трошкина</cp:lastModifiedBy>
  <cp:revision>980</cp:revision>
  <dcterms:created xsi:type="dcterms:W3CDTF">2012-07-09T18:19:04Z</dcterms:created>
  <dcterms:modified xsi:type="dcterms:W3CDTF">2023-03-06T08:28:40Z</dcterms:modified>
</cp:coreProperties>
</file>